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71"/>
  </p:notesMasterIdLst>
  <p:sldIdLst>
    <p:sldId id="256" r:id="rId5"/>
    <p:sldId id="257" r:id="rId6"/>
    <p:sldId id="258" r:id="rId7"/>
    <p:sldId id="283" r:id="rId8"/>
    <p:sldId id="290" r:id="rId9"/>
    <p:sldId id="291" r:id="rId10"/>
    <p:sldId id="292" r:id="rId11"/>
    <p:sldId id="289" r:id="rId12"/>
    <p:sldId id="299" r:id="rId13"/>
    <p:sldId id="294" r:id="rId14"/>
    <p:sldId id="303" r:id="rId15"/>
    <p:sldId id="293" r:id="rId16"/>
    <p:sldId id="295" r:id="rId17"/>
    <p:sldId id="296" r:id="rId18"/>
    <p:sldId id="298" r:id="rId19"/>
    <p:sldId id="297" r:id="rId20"/>
    <p:sldId id="300" r:id="rId21"/>
    <p:sldId id="301" r:id="rId22"/>
    <p:sldId id="302" r:id="rId23"/>
    <p:sldId id="304" r:id="rId24"/>
    <p:sldId id="306" r:id="rId25"/>
    <p:sldId id="305" r:id="rId26"/>
    <p:sldId id="308" r:id="rId27"/>
    <p:sldId id="287" r:id="rId28"/>
    <p:sldId id="288" r:id="rId29"/>
    <p:sldId id="284" r:id="rId30"/>
    <p:sldId id="309" r:id="rId31"/>
    <p:sldId id="312" r:id="rId32"/>
    <p:sldId id="310" r:id="rId33"/>
    <p:sldId id="315" r:id="rId34"/>
    <p:sldId id="311" r:id="rId35"/>
    <p:sldId id="317" r:id="rId36"/>
    <p:sldId id="271" r:id="rId37"/>
    <p:sldId id="318" r:id="rId38"/>
    <p:sldId id="320" r:id="rId39"/>
    <p:sldId id="313" r:id="rId40"/>
    <p:sldId id="279" r:id="rId41"/>
    <p:sldId id="319" r:id="rId42"/>
    <p:sldId id="321" r:id="rId43"/>
    <p:sldId id="280" r:id="rId44"/>
    <p:sldId id="323" r:id="rId45"/>
    <p:sldId id="324" r:id="rId46"/>
    <p:sldId id="325" r:id="rId47"/>
    <p:sldId id="322" r:id="rId48"/>
    <p:sldId id="334" r:id="rId49"/>
    <p:sldId id="337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5" r:id="rId58"/>
    <p:sldId id="333" r:id="rId59"/>
    <p:sldId id="285" r:id="rId60"/>
    <p:sldId id="336" r:id="rId61"/>
    <p:sldId id="338" r:id="rId62"/>
    <p:sldId id="340" r:id="rId63"/>
    <p:sldId id="341" r:id="rId64"/>
    <p:sldId id="342" r:id="rId65"/>
    <p:sldId id="343" r:id="rId66"/>
    <p:sldId id="286" r:id="rId67"/>
    <p:sldId id="316" r:id="rId68"/>
    <p:sldId id="281" r:id="rId69"/>
    <p:sldId id="274" r:id="rId70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>
      <p:ext uri="{19B8F6BF-5375-455C-9EA6-DF929625EA0E}">
        <p15:presenceInfo xmlns:p15="http://schemas.microsoft.com/office/powerpoint/2012/main" userId="Ferh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08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29.01.2019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2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1.png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png"/><Relationship Id="rId18" Type="http://schemas.openxmlformats.org/officeDocument/2006/relationships/image" Target="../media/image59.png"/><Relationship Id="rId3" Type="http://schemas.openxmlformats.org/officeDocument/2006/relationships/image" Target="../media/image50.png"/><Relationship Id="rId21" Type="http://schemas.openxmlformats.org/officeDocument/2006/relationships/image" Target="../media/image62.png"/><Relationship Id="rId7" Type="http://schemas.openxmlformats.org/officeDocument/2006/relationships/image" Target="../media/image54.jpeg"/><Relationship Id="rId12" Type="http://schemas.openxmlformats.org/officeDocument/2006/relationships/image" Target="../media/image46.jpe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png"/><Relationship Id="rId20" Type="http://schemas.openxmlformats.org/officeDocument/2006/relationships/image" Target="../media/image61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3.jpeg"/><Relationship Id="rId11" Type="http://schemas.openxmlformats.org/officeDocument/2006/relationships/image" Target="../media/image45.jpeg"/><Relationship Id="rId5" Type="http://schemas.openxmlformats.org/officeDocument/2006/relationships/image" Target="../media/image52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g"/><Relationship Id="rId11" Type="http://schemas.openxmlformats.org/officeDocument/2006/relationships/comments" Target="../comments/comment1.xml"/><Relationship Id="rId5" Type="http://schemas.openxmlformats.org/officeDocument/2006/relationships/image" Target="../media/image9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Group_representation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0" y="1245326"/>
            <a:ext cx="8627370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9972" y="1021440"/>
            <a:ext cx="7785720" cy="842194"/>
          </a:xfrm>
        </p:spPr>
        <p:txBody>
          <a:bodyPr/>
          <a:lstStyle/>
          <a:p>
            <a:r>
              <a:rPr lang="en-US" sz="2800" dirty="0"/>
              <a:t>What is meant by </a:t>
            </a:r>
            <a:r>
              <a:rPr lang="en-US" sz="2800" dirty="0" err="1"/>
              <a:t>IoT</a:t>
            </a:r>
            <a:r>
              <a:rPr lang="en-US" sz="2800" dirty="0"/>
              <a:t>? Relationship between </a:t>
            </a:r>
            <a:r>
              <a:rPr lang="en-US" sz="2800" dirty="0" err="1"/>
              <a:t>IoT</a:t>
            </a:r>
            <a:r>
              <a:rPr lang="en-US" sz="2800" dirty="0"/>
              <a:t> and CPS?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9972" y="2090056"/>
            <a:ext cx="7785720" cy="4397829"/>
          </a:xfrm>
        </p:spPr>
        <p:txBody>
          <a:bodyPr/>
          <a:lstStyle/>
          <a:p>
            <a:r>
              <a:rPr lang="en-US" sz="2400" dirty="0" err="1"/>
              <a:t>IoTs</a:t>
            </a:r>
            <a:r>
              <a:rPr lang="en-US" sz="2400" dirty="0"/>
              <a:t> are not CPSs, but you can build them with CPSs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internet of things </a:t>
            </a:r>
            <a:r>
              <a:rPr lang="en-US" sz="2000" dirty="0" smtClean="0"/>
              <a:t>is </a:t>
            </a:r>
            <a:r>
              <a:rPr lang="en-US" sz="2000" dirty="0"/>
              <a:t>a computing concept that describes the idea of everyday physical objects being connected to the internet and being able to identify themselves to other devices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goal is to be </a:t>
            </a:r>
            <a:r>
              <a:rPr lang="en-US" sz="2000" dirty="0" smtClean="0"/>
              <a:t>reach </a:t>
            </a:r>
            <a:r>
              <a:rPr lang="en-US" sz="2000" dirty="0"/>
              <a:t>by networking and communicating the individual systems depends on the requirements of the overall system.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1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cyber-physical system represents the desired unity of </a:t>
            </a:r>
            <a:r>
              <a:rPr lang="en-US" sz="2800" dirty="0" smtClean="0"/>
              <a:t>reality and </a:t>
            </a:r>
            <a:r>
              <a:rPr lang="en-US" sz="2800" dirty="0"/>
              <a:t>digital </a:t>
            </a:r>
            <a:r>
              <a:rPr lang="en-US" sz="2800" dirty="0" smtClean="0"/>
              <a:t>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further development </a:t>
            </a:r>
            <a:r>
              <a:rPr lang="en-US" sz="2800" dirty="0"/>
              <a:t>of the mechatronics to </a:t>
            </a:r>
            <a:r>
              <a:rPr lang="en-US" sz="2800" dirty="0" smtClean="0"/>
              <a:t>a symbiotic </a:t>
            </a:r>
            <a:r>
              <a:rPr lang="en-US" sz="2800" dirty="0"/>
              <a:t>system approach on the basis of information </a:t>
            </a:r>
            <a:r>
              <a:rPr lang="en-US" sz="2800" dirty="0" smtClean="0"/>
              <a:t>technology.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Sensory</a:t>
            </a:r>
            <a:r>
              <a:rPr lang="en-US" sz="2800" dirty="0"/>
              <a:t>, </a:t>
            </a:r>
            <a:r>
              <a:rPr lang="en-US" sz="2800" dirty="0" err="1"/>
              <a:t>actuatorial</a:t>
            </a:r>
            <a:r>
              <a:rPr lang="en-US" sz="2800" dirty="0"/>
              <a:t> and cognitive functions can </a:t>
            </a:r>
            <a:r>
              <a:rPr lang="en-US" sz="2800" dirty="0" smtClean="0"/>
              <a:t>be </a:t>
            </a:r>
            <a:r>
              <a:rPr lang="en-US" sz="2800" dirty="0"/>
              <a:t>integrated into </a:t>
            </a:r>
            <a:r>
              <a:rPr lang="en-US" sz="2800" dirty="0" smtClean="0"/>
              <a:t>technical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Networkability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all </a:t>
            </a:r>
            <a:r>
              <a:rPr lang="de-DE" sz="2800" dirty="0" err="1"/>
              <a:t>components</a:t>
            </a:r>
            <a:endParaRPr lang="de-DE" sz="28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931817"/>
            <a:ext cx="7785720" cy="976200"/>
          </a:xfrm>
        </p:spPr>
        <p:txBody>
          <a:bodyPr/>
          <a:lstStyle/>
          <a:p>
            <a:r>
              <a:rPr lang="en-US" sz="3200" dirty="0"/>
              <a:t>What is particularly important in cyber-physical </a:t>
            </a:r>
            <a:r>
              <a:rPr lang="en-US" sz="3200" dirty="0" smtClean="0"/>
              <a:t>systems (CPS)?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479" y="696685"/>
            <a:ext cx="7785720" cy="1942011"/>
          </a:xfrm>
        </p:spPr>
        <p:txBody>
          <a:bodyPr/>
          <a:lstStyle/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basis for fascinating perspectives of technical systems </a:t>
            </a:r>
            <a:r>
              <a:rPr lang="en-US" sz="2800" dirty="0" smtClean="0"/>
              <a:t>[3</a:t>
            </a:r>
            <a:r>
              <a:rPr lang="en-US" sz="2800" dirty="0"/>
              <a:t>].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Functionalities </a:t>
            </a:r>
            <a:r>
              <a:rPr lang="en-US" sz="2800" dirty="0"/>
              <a:t>that have so far only been fulfilled by biological </a:t>
            </a:r>
            <a:r>
              <a:rPr lang="en-US" sz="2800" dirty="0" smtClean="0"/>
              <a:t>systems:</a:t>
            </a:r>
            <a:r>
              <a:rPr lang="en-US" sz="3200" dirty="0" smtClean="0"/>
              <a:t>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423126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</a:t>
            </a:r>
            <a:r>
              <a:rPr lang="en-US" sz="2800" b="1" dirty="0" smtClean="0"/>
              <a:t>utonomous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These systems independently solve complex tasks </a:t>
            </a:r>
            <a:r>
              <a:rPr lang="en-US" sz="2800" dirty="0" smtClean="0"/>
              <a:t>within of </a:t>
            </a:r>
            <a:r>
              <a:rPr lang="en-US" sz="2800" dirty="0"/>
              <a:t>a particular application domain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</a:t>
            </a:r>
            <a:r>
              <a:rPr lang="en-US" sz="2800" b="1" dirty="0" smtClean="0"/>
              <a:t>ynamically </a:t>
            </a:r>
            <a:r>
              <a:rPr lang="en-US" sz="2800" b="1" dirty="0"/>
              <a:t>N</a:t>
            </a:r>
            <a:r>
              <a:rPr lang="en-US" sz="2800" b="1" dirty="0" smtClean="0"/>
              <a:t>etworked </a:t>
            </a:r>
            <a:r>
              <a:rPr lang="en-US" sz="2800" b="1" dirty="0"/>
              <a:t>S</a:t>
            </a:r>
            <a:r>
              <a:rPr lang="en-US" sz="2800" b="1" dirty="0" smtClean="0"/>
              <a:t>ystems (</a:t>
            </a:r>
            <a:r>
              <a:rPr lang="en-US" sz="2800" b="1" dirty="0"/>
              <a:t>System-of-Systems</a:t>
            </a:r>
            <a:r>
              <a:rPr lang="en-US" sz="2800" b="1" dirty="0" smtClean="0"/>
              <a:t>): </a:t>
            </a:r>
            <a:r>
              <a:rPr lang="en-US" sz="2800" dirty="0"/>
              <a:t>The degree of system networking will </a:t>
            </a:r>
            <a:r>
              <a:rPr lang="en-US" sz="2800" dirty="0" smtClean="0"/>
              <a:t>increase. This </a:t>
            </a:r>
            <a:r>
              <a:rPr lang="en-US" sz="2800" dirty="0"/>
              <a:t>will result in new, more complex systems, their functionality </a:t>
            </a:r>
            <a:r>
              <a:rPr lang="en-US" sz="2800" dirty="0" smtClean="0"/>
              <a:t>and performance </a:t>
            </a:r>
            <a:r>
              <a:rPr lang="en-US" sz="2800" dirty="0"/>
              <a:t>exceeds the sum of the individual systems.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57497" y="1360680"/>
            <a:ext cx="8228880" cy="461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Interactive </a:t>
            </a:r>
            <a:r>
              <a:rPr lang="de-DE" sz="2800" b="1" dirty="0" err="1"/>
              <a:t>Sociotechnical</a:t>
            </a:r>
            <a:r>
              <a:rPr lang="en-US" sz="2800" b="1" dirty="0" smtClean="0"/>
              <a:t>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Opens up new perspectives on the interaction between human beings and the Machine. The systems will flexibly adapt to the needs of the user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Product</a:t>
            </a:r>
            <a:r>
              <a:rPr lang="de-DE" sz="2800" b="1" dirty="0"/>
              <a:t>-service </a:t>
            </a:r>
            <a:r>
              <a:rPr lang="de-DE" sz="2800" b="1" dirty="0" smtClean="0"/>
              <a:t>Systems </a:t>
            </a:r>
            <a:r>
              <a:rPr lang="en-US" sz="2800" b="1" dirty="0" smtClean="0"/>
              <a:t>: </a:t>
            </a:r>
            <a:r>
              <a:rPr lang="en-US" sz="2800" dirty="0"/>
              <a:t>Enables the fusion of material and process services for customer-oriented problem solutions.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514" y="1430743"/>
            <a:ext cx="7785720" cy="625320"/>
          </a:xfrm>
        </p:spPr>
        <p:txBody>
          <a:bodyPr/>
          <a:lstStyle/>
          <a:p>
            <a:r>
              <a:rPr lang="en-US" sz="2400" dirty="0"/>
              <a:t>What is the technical basis of the CPSs?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129159"/>
            <a:ext cx="5991498" cy="188558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12198" y="3903169"/>
            <a:ext cx="537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Relationship between </a:t>
            </a:r>
            <a:r>
              <a:rPr lang="en-US" dirty="0">
                <a:latin typeface="Times New Roman" panose="02020603050405020304" pitchFamily="18" charset="0"/>
              </a:rPr>
              <a:t>embedded </a:t>
            </a:r>
            <a:r>
              <a:rPr lang="en-US" dirty="0" smtClean="0">
                <a:latin typeface="Times New Roman" panose="02020603050405020304" pitchFamily="18" charset="0"/>
              </a:rPr>
              <a:t>systems and CPS[4]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73514" y="930868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Embedded </a:t>
            </a:r>
            <a:r>
              <a:rPr lang="de-DE" dirty="0" smtClean="0"/>
              <a:t>Systems Design, </a:t>
            </a:r>
            <a:r>
              <a:rPr lang="de-DE" dirty="0"/>
              <a:t>Peter </a:t>
            </a:r>
            <a:r>
              <a:rPr lang="de-DE" dirty="0" err="1" smtClean="0"/>
              <a:t>Marwedel</a:t>
            </a:r>
            <a:r>
              <a:rPr lang="de-DE" dirty="0"/>
              <a:t>, ISBN 978-3-319-56043-4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0" y="2351314"/>
            <a:ext cx="2364248" cy="314814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06305" y="5584845"/>
            <a:ext cx="7153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Robotics is also a traditional area in which embedded/cyber-physical</a:t>
            </a:r>
          </a:p>
          <a:p>
            <a:r>
              <a:rPr lang="en-US" dirty="0">
                <a:latin typeface="Times New Roman" panose="02020603050405020304" pitchFamily="18" charset="0"/>
              </a:rPr>
              <a:t>systems have been used. Mechanical aspects are very important </a:t>
            </a:r>
            <a:r>
              <a:rPr lang="en-US" dirty="0" smtClean="0">
                <a:latin typeface="Times New Roman" panose="02020603050405020304" pitchFamily="18" charset="0"/>
              </a:rPr>
              <a:t>for robots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</a:rPr>
              <a:t>Robots, modeled </a:t>
            </a:r>
            <a:r>
              <a:rPr lang="en-US" dirty="0">
                <a:latin typeface="Times New Roman" panose="02020603050405020304" pitchFamily="18" charset="0"/>
              </a:rPr>
              <a:t>after animals or human beings, have </a:t>
            </a:r>
            <a:r>
              <a:rPr lang="en-US" dirty="0" smtClean="0">
                <a:latin typeface="Times New Roman" panose="02020603050405020304" pitchFamily="18" charset="0"/>
              </a:rPr>
              <a:t>been designed. [4]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395908"/>
            <a:ext cx="7785720" cy="625320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Embedded Systems (ES)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2629989"/>
            <a:ext cx="8228880" cy="24459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IEEE has the following definition for embedded systems: An Embedded Computer System: A </a:t>
            </a:r>
            <a:r>
              <a:rPr lang="en-US" b="1" dirty="0"/>
              <a:t>computer system </a:t>
            </a:r>
            <a:r>
              <a:rPr lang="en-US" sz="2400" dirty="0"/>
              <a:t>that is </a:t>
            </a:r>
            <a:r>
              <a:rPr lang="en-US" sz="2400" b="1" dirty="0" smtClean="0"/>
              <a:t>part of a larger system</a:t>
            </a:r>
            <a:r>
              <a:rPr lang="en-US" sz="2400" dirty="0" smtClean="0"/>
              <a:t> and performs </a:t>
            </a:r>
            <a:r>
              <a:rPr lang="en-US" sz="2400" dirty="0"/>
              <a:t>some of </a:t>
            </a:r>
            <a:r>
              <a:rPr lang="en-US" sz="2400" dirty="0" smtClean="0"/>
              <a:t>the requirements </a:t>
            </a:r>
            <a:r>
              <a:rPr lang="en-US" sz="2400" dirty="0"/>
              <a:t>of </a:t>
            </a:r>
            <a:r>
              <a:rPr lang="en-US" sz="2400" dirty="0" smtClean="0"/>
              <a:t>that </a:t>
            </a:r>
            <a:r>
              <a:rPr lang="en-US" sz="2400" dirty="0"/>
              <a:t>system; </a:t>
            </a:r>
            <a:r>
              <a:rPr lang="en-US" sz="2400" dirty="0" smtClean="0"/>
              <a:t>for example</a:t>
            </a:r>
            <a:r>
              <a:rPr lang="en-US" sz="2400" dirty="0"/>
              <a:t>, </a:t>
            </a:r>
            <a:r>
              <a:rPr lang="en-US" sz="2400" dirty="0" smtClean="0"/>
              <a:t>a computer system used in </a:t>
            </a:r>
            <a:r>
              <a:rPr lang="en-US" sz="2400" dirty="0"/>
              <a:t>an </a:t>
            </a:r>
            <a:r>
              <a:rPr lang="en-US" sz="2400" dirty="0" smtClean="0"/>
              <a:t>aircraft or rapid transit </a:t>
            </a:r>
            <a:r>
              <a:rPr lang="en-US" sz="2400" dirty="0"/>
              <a:t>system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n-US" sz="2400" dirty="0"/>
              <a:t>Institute of Electrical and Electronics </a:t>
            </a:r>
            <a:r>
              <a:rPr lang="en-US" sz="2400" dirty="0" smtClean="0"/>
              <a:t>Engineers, 1992)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5369686"/>
            <a:ext cx="1793968" cy="115218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11094" y="636797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Raspberry</a:t>
            </a:r>
            <a:r>
              <a:rPr lang="de-DE" sz="1400" dirty="0"/>
              <a:t> Pi 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5332784"/>
            <a:ext cx="2020388" cy="11890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073410" y="6337202"/>
            <a:ext cx="3401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i="1" dirty="0" err="1"/>
              <a:t>Simatic</a:t>
            </a:r>
            <a:r>
              <a:rPr lang="de-DE" sz="1400" i="1" dirty="0"/>
              <a:t> </a:t>
            </a:r>
            <a:r>
              <a:rPr lang="de-DE" sz="1400" i="1" dirty="0" err="1"/>
              <a:t>Microbox</a:t>
            </a:r>
            <a:r>
              <a:rPr lang="de-DE" sz="1400" i="1" dirty="0"/>
              <a:t> PC 427B</a:t>
            </a:r>
            <a:r>
              <a:rPr lang="de-DE" sz="1400" dirty="0"/>
              <a:t> von Siemens</a:t>
            </a:r>
          </a:p>
        </p:txBody>
      </p:sp>
    </p:spTree>
    <p:extLst>
      <p:ext uri="{BB962C8B-B14F-4D97-AF65-F5344CB8AC3E}">
        <p14:creationId xmlns:p14="http://schemas.microsoft.com/office/powerpoint/2010/main" val="32951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32" y="1305343"/>
            <a:ext cx="3237412" cy="3361928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094411" y="492576"/>
            <a:ext cx="7785720" cy="1038464"/>
          </a:xfrm>
        </p:spPr>
        <p:txBody>
          <a:bodyPr/>
          <a:lstStyle/>
          <a:p>
            <a:r>
              <a:rPr lang="en-US" sz="3200" dirty="0"/>
              <a:t>Examples of </a:t>
            </a:r>
            <a:r>
              <a:rPr lang="en-US" sz="3200" dirty="0" smtClean="0"/>
              <a:t>Applications </a:t>
            </a:r>
            <a:r>
              <a:rPr lang="en-US" sz="3200" dirty="0"/>
              <a:t>of </a:t>
            </a:r>
            <a:r>
              <a:rPr lang="en-US" sz="3200" dirty="0" smtClean="0"/>
              <a:t>ESs:</a:t>
            </a:r>
            <a:endParaRPr lang="de-DE" sz="3200" dirty="0"/>
          </a:p>
        </p:txBody>
      </p:sp>
      <p:sp>
        <p:nvSpPr>
          <p:cNvPr id="5" name="Rechteck 4"/>
          <p:cNvSpPr/>
          <p:nvPr/>
        </p:nvSpPr>
        <p:spPr>
          <a:xfrm>
            <a:off x="437993" y="1585776"/>
            <a:ext cx="26384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Automotive </a:t>
            </a:r>
            <a:r>
              <a:rPr lang="de-DE" sz="1400" dirty="0" smtClean="0"/>
              <a:t>Technology </a:t>
            </a:r>
            <a:r>
              <a:rPr lang="de-DE" sz="1400" b="1" dirty="0" smtClean="0"/>
              <a:t>: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ABS </a:t>
            </a:r>
            <a:r>
              <a:rPr lang="de-DE" sz="1400" dirty="0" smtClean="0"/>
              <a:t>(Anti-Lock </a:t>
            </a:r>
            <a:r>
              <a:rPr lang="de-DE" sz="1400" dirty="0" err="1" smtClean="0"/>
              <a:t>Braking</a:t>
            </a:r>
            <a:r>
              <a:rPr lang="de-DE" sz="1400" dirty="0" smtClean="0"/>
              <a:t> System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Adaptive </a:t>
            </a:r>
            <a:r>
              <a:rPr lang="de-DE" sz="1400" dirty="0" err="1" smtClean="0"/>
              <a:t>Bend</a:t>
            </a:r>
            <a:r>
              <a:rPr lang="de-DE" sz="1400" dirty="0" smtClean="0"/>
              <a:t> </a:t>
            </a:r>
            <a:r>
              <a:rPr lang="de-DE" sz="1400" dirty="0" err="1" smtClean="0"/>
              <a:t>Lighting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ESP (Electronic </a:t>
            </a:r>
            <a:r>
              <a:rPr lang="de-DE" sz="1400" dirty="0" err="1"/>
              <a:t>Stability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</a:t>
            </a:r>
            <a:r>
              <a:rPr lang="de-DE" sz="1400" dirty="0" err="1" smtClean="0"/>
              <a:t>Injection</a:t>
            </a:r>
            <a:r>
              <a:rPr lang="de-DE" sz="1400" dirty="0" smtClean="0"/>
              <a:t>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Navigation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Cruise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Drive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 smtClean="0"/>
              <a:t>Wire</a:t>
            </a:r>
            <a:endParaRPr lang="de-DE" sz="1400" dirty="0"/>
          </a:p>
        </p:txBody>
      </p:sp>
      <p:sp>
        <p:nvSpPr>
          <p:cNvPr id="6" name="Rechteck 5"/>
          <p:cNvSpPr/>
          <p:nvPr/>
        </p:nvSpPr>
        <p:spPr>
          <a:xfrm>
            <a:off x="3552008" y="4694784"/>
            <a:ext cx="2525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/>
              <a:t>Aircraft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Autopilot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 smtClean="0"/>
              <a:t>Horizon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Tail</a:t>
            </a:r>
            <a:r>
              <a:rPr lang="de-DE" sz="1400" dirty="0"/>
              <a:t> </a:t>
            </a:r>
            <a:r>
              <a:rPr lang="de-DE" sz="1400" dirty="0" err="1" smtClean="0"/>
              <a:t>Stabilizer</a:t>
            </a:r>
            <a:r>
              <a:rPr lang="de-DE" sz="1400" dirty="0" smtClean="0"/>
              <a:t> Bars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Wing Dynamics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Engine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Mechatronic</a:t>
            </a:r>
            <a:r>
              <a:rPr lang="de-DE" sz="1400" dirty="0"/>
              <a:t> Monitoring</a:t>
            </a:r>
          </a:p>
        </p:txBody>
      </p:sp>
      <p:sp>
        <p:nvSpPr>
          <p:cNvPr id="7" name="Rechteck 6"/>
          <p:cNvSpPr/>
          <p:nvPr/>
        </p:nvSpPr>
        <p:spPr>
          <a:xfrm>
            <a:off x="666207" y="4276127"/>
            <a:ext cx="326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Automation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robotics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Sensor/</a:t>
            </a:r>
            <a:r>
              <a:rPr lang="de-DE" sz="1400" dirty="0" err="1"/>
              <a:t>Actuator</a:t>
            </a:r>
            <a:r>
              <a:rPr lang="de-DE" sz="1400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Buses: </a:t>
            </a:r>
            <a:r>
              <a:rPr lang="de-DE" sz="1400" dirty="0" err="1"/>
              <a:t>Profibus</a:t>
            </a:r>
            <a:r>
              <a:rPr lang="de-DE" sz="1400" dirty="0"/>
              <a:t>, </a:t>
            </a:r>
            <a:r>
              <a:rPr lang="de-DE" sz="1400" dirty="0" err="1" smtClean="0"/>
              <a:t>DeviceNet</a:t>
            </a:r>
            <a:r>
              <a:rPr lang="de-DE" sz="1400" dirty="0" smtClean="0"/>
              <a:t> </a:t>
            </a:r>
            <a:r>
              <a:rPr lang="de-DE" sz="1400" dirty="0" err="1"/>
              <a:t>CANopen</a:t>
            </a:r>
            <a:r>
              <a:rPr lang="de-DE" sz="1400" dirty="0"/>
              <a:t>, </a:t>
            </a:r>
            <a:r>
              <a:rPr lang="de-DE" sz="1400" dirty="0" err="1"/>
              <a:t>Interbus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e-</a:t>
            </a:r>
            <a:r>
              <a:rPr lang="de-DE" sz="1400" dirty="0" err="1"/>
              <a:t>wire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433457" y="4441573"/>
            <a:ext cx="275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Consumer </a:t>
            </a:r>
            <a:r>
              <a:rPr lang="de-DE" sz="1400" b="1" dirty="0" err="1" smtClean="0"/>
              <a:t>Goods</a:t>
            </a:r>
            <a:r>
              <a:rPr lang="de-D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CCD </a:t>
            </a:r>
            <a:r>
              <a:rPr lang="de-DE" sz="1400" dirty="0" err="1" smtClean="0"/>
              <a:t>Cameras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MP3 Player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Smarthome</a:t>
            </a:r>
            <a:r>
              <a:rPr lang="de-DE" sz="1400" dirty="0" smtClean="0"/>
              <a:t> Devices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TVs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CD/DVD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Washing</a:t>
            </a:r>
            <a:r>
              <a:rPr lang="de-DE" sz="1400" dirty="0"/>
              <a:t> </a:t>
            </a:r>
            <a:r>
              <a:rPr lang="de-DE" sz="1400" dirty="0" smtClean="0"/>
              <a:t>Machines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6696891" y="1531040"/>
            <a:ext cx="24558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/>
              <a:t>Medicine</a:t>
            </a:r>
            <a:r>
              <a:rPr lang="de-DE" sz="1400" dirty="0" smtClean="0"/>
              <a:t> </a:t>
            </a:r>
            <a:r>
              <a:rPr lang="de-DE" sz="1400" dirty="0"/>
              <a:t>Technology:</a:t>
            </a:r>
            <a:r>
              <a:rPr lang="de-DE" sz="1400" dirty="0" smtClean="0"/>
              <a:t>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Surveillance</a:t>
            </a:r>
            <a:r>
              <a:rPr lang="de-DE" sz="1400" dirty="0"/>
              <a:t> </a:t>
            </a:r>
            <a:r>
              <a:rPr lang="de-DE" sz="1400" dirty="0" smtClean="0"/>
              <a:t>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(Monitoring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gas </a:t>
            </a:r>
            <a:r>
              <a:rPr lang="de-DE" sz="1400" dirty="0" err="1"/>
              <a:t>dosing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Glucose Testers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Infusion Pumps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Respirators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</a:t>
            </a:r>
            <a:r>
              <a:rPr lang="de-DE" sz="1400" dirty="0" err="1" smtClean="0"/>
              <a:t>ncubators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EEG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ECG </a:t>
            </a:r>
            <a:r>
              <a:rPr lang="de-DE" sz="1400" dirty="0" smtClean="0"/>
              <a:t>System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5987271" y="6642556"/>
            <a:ext cx="2991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Image: https</a:t>
            </a:r>
            <a:r>
              <a:rPr lang="de-DE" sz="800" dirty="0"/>
              <a:t>://www.quora.com/What-is-an-embedded-system</a:t>
            </a:r>
          </a:p>
        </p:txBody>
      </p:sp>
    </p:spTree>
    <p:extLst>
      <p:ext uri="{BB962C8B-B14F-4D97-AF65-F5344CB8AC3E}">
        <p14:creationId xmlns:p14="http://schemas.microsoft.com/office/powerpoint/2010/main" val="33729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456029"/>
            <a:ext cx="7785720" cy="625320"/>
          </a:xfrm>
        </p:spPr>
        <p:txBody>
          <a:bodyPr/>
          <a:lstStyle/>
          <a:p>
            <a:r>
              <a:rPr lang="en-US" sz="2800" dirty="0"/>
              <a:t>Main </a:t>
            </a:r>
            <a:r>
              <a:rPr lang="en-US" sz="2800" dirty="0" smtClean="0"/>
              <a:t>Features </a:t>
            </a:r>
            <a:r>
              <a:rPr lang="en-US" sz="2800" dirty="0"/>
              <a:t>of </a:t>
            </a:r>
            <a:r>
              <a:rPr lang="en-US" sz="2800" dirty="0" smtClean="0"/>
              <a:t>Embedded Computer Systems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15157" y="2325189"/>
            <a:ext cx="7554686" cy="27856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Dedicated Function </a:t>
            </a:r>
            <a:r>
              <a:rPr lang="en-US" sz="2000" dirty="0"/>
              <a:t>within a larger mechanical or electrical </a:t>
            </a:r>
            <a:r>
              <a:rPr lang="en-US" sz="2000" dirty="0" smtClean="0"/>
              <a:t>system.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Response </a:t>
            </a:r>
            <a:r>
              <a:rPr lang="en-US" sz="2000" b="1" dirty="0"/>
              <a:t>B</a:t>
            </a:r>
            <a:r>
              <a:rPr lang="en-US" sz="2000" b="1" dirty="0" smtClean="0"/>
              <a:t>ehavior</a:t>
            </a:r>
            <a:r>
              <a:rPr lang="en-US" sz="2000" dirty="0" smtClean="0"/>
              <a:t>: </a:t>
            </a:r>
            <a:r>
              <a:rPr lang="en-US" sz="2000" dirty="0" err="1" smtClean="0"/>
              <a:t>Realtime</a:t>
            </a:r>
            <a:r>
              <a:rPr lang="en-US" sz="2000" dirty="0"/>
              <a:t>, Hard </a:t>
            </a:r>
            <a:r>
              <a:rPr lang="en-US" sz="2000" dirty="0" err="1"/>
              <a:t>Realtime</a:t>
            </a:r>
            <a:r>
              <a:rPr lang="en-US" sz="2000" dirty="0"/>
              <a:t>, i.e. reaction time to </a:t>
            </a:r>
            <a:r>
              <a:rPr lang="en-US" sz="2000" dirty="0" smtClean="0"/>
              <a:t>requirements/changes.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/>
              <a:t>Fixed </a:t>
            </a:r>
            <a:r>
              <a:rPr lang="de-DE" sz="2000" b="1" dirty="0" err="1"/>
              <a:t>R</a:t>
            </a:r>
            <a:r>
              <a:rPr lang="de-DE" sz="2000" b="1" dirty="0" err="1" smtClean="0"/>
              <a:t>estrictions</a:t>
            </a:r>
            <a:r>
              <a:rPr lang="de-DE" sz="2000" dirty="0" smtClean="0"/>
              <a:t>: </a:t>
            </a:r>
            <a:r>
              <a:rPr lang="de-DE" sz="2000" dirty="0" err="1" smtClean="0"/>
              <a:t>size</a:t>
            </a:r>
            <a:r>
              <a:rPr lang="de-DE" sz="2000" dirty="0" smtClean="0"/>
              <a:t>,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, power, </a:t>
            </a:r>
            <a:r>
              <a:rPr lang="de-DE" sz="2000" dirty="0" err="1"/>
              <a:t>c</a:t>
            </a:r>
            <a:r>
              <a:rPr lang="de-DE" sz="2000" dirty="0" err="1" smtClean="0"/>
              <a:t>osts</a:t>
            </a:r>
            <a:r>
              <a:rPr lang="de-DE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2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0565" y="1204320"/>
            <a:ext cx="7785720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 and Cyber Security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230565" y="2047354"/>
            <a:ext cx="59000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Cyber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 smtClean="0"/>
              <a:t>digitization</a:t>
            </a:r>
            <a:r>
              <a:rPr lang="de-DE" dirty="0" smtClean="0"/>
              <a:t> </a:t>
            </a:r>
            <a:r>
              <a:rPr lang="en-US" dirty="0"/>
              <a:t>to protect systems such as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digital </a:t>
            </a:r>
            <a:r>
              <a:rPr lang="en-US" dirty="0"/>
              <a:t>production (industry 4.0</a:t>
            </a:r>
            <a:r>
              <a:rPr lang="en-US" dirty="0" smtClean="0"/>
              <a:t>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 </a:t>
            </a:r>
            <a:r>
              <a:rPr lang="en-US" dirty="0"/>
              <a:t>energy supply,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logistics </a:t>
            </a:r>
            <a:r>
              <a:rPr lang="en-US" dirty="0"/>
              <a:t>and mobility,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/>
              <a:t>care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 </a:t>
            </a:r>
            <a:r>
              <a:rPr lang="en-US" dirty="0"/>
              <a:t>administration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</a:t>
            </a:r>
            <a:r>
              <a:rPr lang="en-US" dirty="0"/>
              <a:t>cloud-based services.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38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Workshop:</a:t>
            </a:r>
            <a:endParaRPr lang="en-US" sz="3200" i="1" dirty="0" smtClean="0"/>
          </a:p>
          <a:p>
            <a:pPr>
              <a:lnSpc>
                <a:spcPct val="100000"/>
              </a:lnSpc>
            </a:pPr>
            <a:r>
              <a:rPr lang="en-US" sz="3200" i="1" dirty="0" smtClean="0"/>
              <a:t>Cyber-physical Test Benches Remotely Controlled </a:t>
            </a:r>
            <a:r>
              <a:rPr lang="en-US" sz="3200" i="1" dirty="0"/>
              <a:t>via I</a:t>
            </a:r>
            <a:r>
              <a:rPr lang="en-US" sz="3200" i="1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project.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3989985"/>
            <a:ext cx="1962601" cy="260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103" y="1186903"/>
            <a:ext cx="6755194" cy="625320"/>
          </a:xfrm>
        </p:spPr>
        <p:txBody>
          <a:bodyPr/>
          <a:lstStyle/>
          <a:p>
            <a:r>
              <a:rPr lang="en-US" sz="3200" dirty="0"/>
              <a:t>The most important protection </a:t>
            </a:r>
            <a:r>
              <a:rPr lang="en-US" sz="3200" dirty="0" smtClean="0"/>
              <a:t>goals: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65103" y="2002971"/>
            <a:ext cx="4132217" cy="1689464"/>
          </a:xfrm>
        </p:spPr>
        <p:txBody>
          <a:bodyPr/>
          <a:lstStyle/>
          <a:p>
            <a:r>
              <a:rPr lang="de-DE" dirty="0" err="1" smtClean="0"/>
              <a:t>Integrity</a:t>
            </a:r>
            <a:r>
              <a:rPr lang="de-DE" dirty="0" smtClean="0"/>
              <a:t> </a:t>
            </a:r>
          </a:p>
          <a:p>
            <a:r>
              <a:rPr lang="de-DE" dirty="0" err="1"/>
              <a:t>C</a:t>
            </a:r>
            <a:r>
              <a:rPr lang="de-DE" dirty="0" err="1" smtClean="0"/>
              <a:t>onfidentiality</a:t>
            </a:r>
            <a:r>
              <a:rPr lang="de-DE" dirty="0" smtClean="0"/>
              <a:t> 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vailability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78017" y="5157130"/>
            <a:ext cx="711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order to avoid economic and social </a:t>
            </a:r>
            <a:r>
              <a:rPr lang="en-US" dirty="0" smtClean="0"/>
              <a:t>damage, these </a:t>
            </a:r>
            <a:r>
              <a:rPr lang="en-US" dirty="0"/>
              <a:t>points must be </a:t>
            </a:r>
            <a:r>
              <a:rPr lang="en-US" dirty="0" smtClean="0"/>
              <a:t>guaranteed</a:t>
            </a:r>
            <a:r>
              <a:rPr lang="en-US" dirty="0"/>
              <a:t> and must be considered depending on the </a:t>
            </a:r>
            <a:r>
              <a:rPr lang="en-US" dirty="0" smtClean="0"/>
              <a:t>applications.</a:t>
            </a:r>
            <a:endParaRPr lang="de-DE" dirty="0"/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134772" y="3600084"/>
            <a:ext cx="7328262" cy="193986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Digitisation and networking and the associated link between the digital and physical worlds make it </a:t>
            </a:r>
            <a:r>
              <a:rPr lang="en-US" sz="2400" b="1" smtClean="0"/>
              <a:t>difficult and complex </a:t>
            </a:r>
            <a:r>
              <a:rPr lang="en-US" sz="2400" smtClean="0"/>
              <a:t>to reach these goals.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04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Failsafe</a:t>
            </a:r>
            <a:r>
              <a:rPr lang="de-DE" sz="2800" dirty="0"/>
              <a:t> und </a:t>
            </a:r>
            <a:r>
              <a:rPr lang="de-DE" sz="2800" dirty="0" err="1" smtClean="0"/>
              <a:t>security</a:t>
            </a:r>
            <a:r>
              <a:rPr lang="de-DE" sz="2800" dirty="0" smtClean="0"/>
              <a:t> </a:t>
            </a:r>
            <a:r>
              <a:rPr lang="de-DE" sz="2800" dirty="0" err="1"/>
              <a:t>technical</a:t>
            </a:r>
            <a:r>
              <a:rPr lang="de-DE" sz="2800" dirty="0"/>
              <a:t> </a:t>
            </a:r>
            <a:r>
              <a:rPr lang="de-DE" sz="2800" dirty="0" err="1" smtClean="0"/>
              <a:t>systems</a:t>
            </a:r>
            <a:r>
              <a:rPr lang="de-DE" sz="2800" dirty="0" smtClean="0"/>
              <a:t>. </a:t>
            </a:r>
            <a:r>
              <a:rPr lang="de-DE" sz="2800" dirty="0" err="1" smtClean="0"/>
              <a:t>How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604057"/>
            <a:ext cx="7172229" cy="4806290"/>
          </a:xfrm>
        </p:spPr>
        <p:txBody>
          <a:bodyPr/>
          <a:lstStyle/>
          <a:p>
            <a:r>
              <a:rPr lang="de-DE" sz="2400" dirty="0" err="1" smtClean="0"/>
              <a:t>Absolutely</a:t>
            </a:r>
            <a:r>
              <a:rPr lang="de-DE" sz="2400" dirty="0" smtClean="0"/>
              <a:t> </a:t>
            </a:r>
            <a:r>
              <a:rPr lang="de-DE" sz="2400" dirty="0" err="1" smtClean="0"/>
              <a:t>closed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/>
              <a:t> </a:t>
            </a:r>
            <a:r>
              <a:rPr lang="de-DE" sz="2400" dirty="0" err="1"/>
              <a:t>self</a:t>
            </a:r>
            <a:r>
              <a:rPr lang="de-DE" sz="2400" dirty="0"/>
              <a:t>-controlling </a:t>
            </a:r>
            <a:r>
              <a:rPr lang="de-DE" sz="2400" dirty="0" err="1"/>
              <a:t>system</a:t>
            </a:r>
            <a:r>
              <a:rPr lang="de-DE" sz="2400" dirty="0"/>
              <a:t>? </a:t>
            </a:r>
            <a:endParaRPr lang="de-DE" sz="2400" dirty="0" smtClean="0"/>
          </a:p>
          <a:p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 </a:t>
            </a:r>
            <a:r>
              <a:rPr lang="en-US" sz="2400" dirty="0"/>
              <a:t>Connected 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via media </a:t>
            </a:r>
            <a:r>
              <a:rPr lang="en-US" sz="2000" dirty="0" smtClean="0"/>
              <a:t>interfaces (</a:t>
            </a:r>
            <a:r>
              <a:rPr lang="de-DE" sz="2000" dirty="0"/>
              <a:t>Bluetooth, </a:t>
            </a:r>
            <a:r>
              <a:rPr lang="de-DE" sz="2000" dirty="0" smtClean="0"/>
              <a:t>USB, </a:t>
            </a:r>
            <a:r>
              <a:rPr lang="de-DE" sz="2000" dirty="0"/>
              <a:t>WLAN-Hotspots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Influencing vehicle sensors and Car2X </a:t>
            </a:r>
            <a:r>
              <a:rPr lang="en-US" sz="2000" dirty="0" smtClean="0"/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and changes in physical access to the </a:t>
            </a:r>
            <a:r>
              <a:rPr lang="en-US" sz="2000" dirty="0" smtClean="0"/>
              <a:t>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on backend systems via web (e.g</a:t>
            </a:r>
            <a:r>
              <a:rPr lang="en-US" sz="2000" dirty="0" smtClean="0"/>
              <a:t>. Smartphone </a:t>
            </a:r>
            <a:r>
              <a:rPr lang="en-US" sz="2000" dirty="0"/>
              <a:t>Vehicle Apps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Faults due to wear and tear (including control mechanisms)</a:t>
            </a:r>
            <a:endParaRPr lang="de-DE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92500" y="641034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/>
              <a:t>https://www.it-daily.net/it-sicherheit/cyber-defence/18736-die-groessten-gefahren-fuer-die-it-sicherheit-im-connected-car</a:t>
            </a:r>
          </a:p>
        </p:txBody>
      </p:sp>
    </p:spTree>
    <p:extLst>
      <p:ext uri="{BB962C8B-B14F-4D97-AF65-F5344CB8AC3E}">
        <p14:creationId xmlns:p14="http://schemas.microsoft.com/office/powerpoint/2010/main" val="20143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6659" y="1038211"/>
            <a:ext cx="7939560" cy="981531"/>
          </a:xfrm>
        </p:spPr>
        <p:txBody>
          <a:bodyPr/>
          <a:lstStyle/>
          <a:p>
            <a:r>
              <a:rPr lang="en-US" sz="2400" dirty="0"/>
              <a:t>The Internet is a public space! Don't forget.</a:t>
            </a:r>
            <a:br>
              <a:rPr lang="en-US" sz="2400" dirty="0"/>
            </a:br>
            <a:r>
              <a:rPr lang="en-US" sz="2400" dirty="0"/>
              <a:t>What does this mean for </a:t>
            </a:r>
            <a:r>
              <a:rPr lang="en-US" sz="2400" dirty="0" smtClean="0"/>
              <a:t>a</a:t>
            </a:r>
            <a:r>
              <a:rPr lang="de-DE" sz="2400" dirty="0"/>
              <a:t> </a:t>
            </a:r>
            <a:r>
              <a:rPr lang="de-DE" sz="2400" dirty="0" err="1"/>
              <a:t>f</a:t>
            </a:r>
            <a:r>
              <a:rPr lang="de-DE" sz="2400" dirty="0" err="1" smtClean="0"/>
              <a:t>ail</a:t>
            </a:r>
            <a:r>
              <a:rPr lang="de-DE" sz="2400" dirty="0" smtClean="0"/>
              <a:t>-safe </a:t>
            </a:r>
            <a:r>
              <a:rPr lang="en-US" sz="2400" dirty="0" smtClean="0"/>
              <a:t>and </a:t>
            </a:r>
            <a:r>
              <a:rPr lang="en-US" sz="2400" dirty="0" smtClean="0"/>
              <a:t>secure </a:t>
            </a:r>
            <a:r>
              <a:rPr lang="en-US" sz="2400" dirty="0"/>
              <a:t>connection over the Internet?</a:t>
            </a:r>
            <a:endParaRPr lang="de-DE" sz="2400" dirty="0"/>
          </a:p>
        </p:txBody>
      </p:sp>
      <p:sp>
        <p:nvSpPr>
          <p:cNvPr id="12" name="Rechteck 11"/>
          <p:cNvSpPr/>
          <p:nvPr/>
        </p:nvSpPr>
        <p:spPr>
          <a:xfrm>
            <a:off x="617565" y="2063875"/>
            <a:ext cx="4515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"Around the World in 900 Milliseconds"</a:t>
            </a:r>
            <a:endParaRPr lang="de-DE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2433207"/>
            <a:ext cx="4756672" cy="321654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26659" y="6496161"/>
            <a:ext cx="6153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https://cyber.harvard.edu/digitaldemocracy/internetarchitecture.html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320937" y="2253609"/>
            <a:ext cx="382306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itinerary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Andrew's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intrepid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packets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mailserver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cobalt03.mn (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Magicnet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Mongolia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(202.131.0.79)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(203.222.194.18)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(203.222.192.97)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SATNETEX - China Digital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Ltd. (203.222.192.68)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 DigitalNetworkAlliance.GW.opentransit.net (193.251.252.230)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 P2-1-0.HKGAR1.Hong-kong.opentransit.net (193.251.241.198)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P2-3.HKGBB2.Hong-kong.opentransit.net (193.251.242.189)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P13-0.SJOCR2.San-jose.opentransit.net (193.251.242.90)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P4-0.SJOCR1.San-jose.opentransit.net (193.251.242.2)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P5-0.NYKCR2.New-york.opentransit.net (193.251.251.225)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 P4-0.NYKCR3.New-york.opentransit.net (193.251.242.253)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So2-0-0.ASHBB1.Ashburn.opentransit.net (193.251.248.177)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 dcp-brdr-01.inet.qwest.net (205.171.209.46)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 dca-core-01.inet.qwest.net (205.171.9.9)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 dca-core-03.inet.qwest.net (205.171.8.218)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 jfk-core-03.inet.qwest.net (205.171.230.6)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 jfk-core-01.inet.qwest.net (205.171.8.19)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 bos-core-02.inet.qwest.net (205.171.28.29)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 bos-edge-02.inet.qwest.net (63.145.1.133)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(192.5.66.5)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21 border-gw-ge-wan3-1.fas.harvard.edu (140.247.2.5)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22 core-1-gw-vl415.fas.harvard.edu (140.247.2.61)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23 core-nw-gw-vl216.fas.harvard.edu (140.247.216.1)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24 cyber-mail.law.harvard.edu (140.247.216.113)</a:t>
            </a:r>
            <a:r>
              <a:rPr kumimoji="0" lang="de-DE" altLang="de-DE" sz="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20937" y="3288455"/>
            <a:ext cx="34224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"</a:t>
            </a:r>
            <a:r>
              <a:rPr lang="de-DE" dirty="0" err="1"/>
              <a:t>computers</a:t>
            </a:r>
            <a:r>
              <a:rPr lang="de-DE" dirty="0"/>
              <a:t>" </a:t>
            </a:r>
            <a:r>
              <a:rPr lang="de-DE" dirty="0" err="1"/>
              <a:t>involved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off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manipulate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 smtClean="0"/>
              <a:t>!</a:t>
            </a:r>
          </a:p>
        </p:txBody>
      </p:sp>
      <p:sp>
        <p:nvSpPr>
          <p:cNvPr id="15" name="Ellipse 14"/>
          <p:cNvSpPr/>
          <p:nvPr/>
        </p:nvSpPr>
        <p:spPr>
          <a:xfrm>
            <a:off x="375913" y="3009891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4638123" y="4909524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1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14400"/>
            <a:ext cx="7785720" cy="1010195"/>
          </a:xfrm>
        </p:spPr>
        <p:txBody>
          <a:bodyPr/>
          <a:lstStyle/>
          <a:p>
            <a:r>
              <a:rPr lang="en-US" sz="2800" dirty="0"/>
              <a:t>How can we establish a </a:t>
            </a:r>
            <a:r>
              <a:rPr lang="de-DE" sz="2800" dirty="0" err="1" smtClean="0"/>
              <a:t>f</a:t>
            </a:r>
            <a:r>
              <a:rPr lang="de-DE" sz="2800" dirty="0" err="1" smtClean="0"/>
              <a:t>ail</a:t>
            </a:r>
            <a:r>
              <a:rPr lang="de-DE" sz="2800" dirty="0" smtClean="0"/>
              <a:t>-safe </a:t>
            </a:r>
            <a:r>
              <a:rPr lang="de-DE" sz="2800" dirty="0" err="1" smtClean="0"/>
              <a:t>communication</a:t>
            </a:r>
            <a:r>
              <a:rPr lang="de-DE" sz="2800" dirty="0" smtClean="0"/>
              <a:t>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en-US" sz="2800" dirty="0" smtClean="0"/>
              <a:t>secure </a:t>
            </a:r>
            <a:r>
              <a:rPr lang="en-US" sz="2800" dirty="0"/>
              <a:t>connection?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924595"/>
            <a:ext cx="6842280" cy="2472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/>
              <a:t>c</a:t>
            </a:r>
            <a:r>
              <a:rPr lang="de-DE" sz="2000" dirty="0" err="1" smtClean="0"/>
              <a:t>ryptographic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</a:t>
            </a:r>
            <a:r>
              <a:rPr lang="de-DE" sz="2000" dirty="0" smtClean="0"/>
              <a:t> </a:t>
            </a:r>
            <a:r>
              <a:rPr lang="de-DE" sz="2000" dirty="0" err="1" smtClean="0"/>
              <a:t>protocols</a:t>
            </a:r>
            <a:r>
              <a:rPr lang="de-DE" sz="2000" dirty="0"/>
              <a:t>: SSH, HTTPS, etc</a:t>
            </a:r>
            <a:r>
              <a:rPr lang="de-DE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 smtClean="0"/>
              <a:t>integrity</a:t>
            </a:r>
            <a:r>
              <a:rPr lang="de-DE" sz="2000" dirty="0" smtClean="0"/>
              <a:t>: </a:t>
            </a:r>
            <a:r>
              <a:rPr lang="en-US" sz="2000" dirty="0" smtClean="0"/>
              <a:t>Checking </a:t>
            </a:r>
            <a:r>
              <a:rPr lang="en-US" sz="2000" dirty="0"/>
              <a:t>the correctness of the </a:t>
            </a:r>
            <a:r>
              <a:rPr lang="en-US" sz="2000" dirty="0" smtClean="0"/>
              <a:t>data and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Develop autonomous systems related to connection breakdowns</a:t>
            </a:r>
            <a:endParaRPr lang="de-DE" sz="2000" dirty="0"/>
          </a:p>
        </p:txBody>
      </p:sp>
      <p:sp>
        <p:nvSpPr>
          <p:cNvPr id="4" name="Wolkenförmige Legende 3"/>
          <p:cNvSpPr/>
          <p:nvPr/>
        </p:nvSpPr>
        <p:spPr>
          <a:xfrm>
            <a:off x="5817326" y="4396715"/>
            <a:ext cx="2647405" cy="21172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These three points must stay in your head!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58374" y="1011518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758374" y="2431863"/>
            <a:ext cx="80874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</a:t>
            </a:r>
            <a:r>
              <a:rPr lang="en-US" sz="3200" dirty="0" smtClean="0">
                <a:solidFill>
                  <a:srgbClr val="FF0000"/>
                </a:solidFill>
              </a:rPr>
              <a:t>new industrial </a:t>
            </a:r>
            <a:r>
              <a:rPr lang="en-US" sz="3200" dirty="0">
                <a:solidFill>
                  <a:srgbClr val="FF0000"/>
                </a:solidFill>
              </a:rPr>
              <a:t>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595405"/>
            <a:ext cx="754244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How can technical systems be digitized?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58374" y="4843389"/>
            <a:ext cx="789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the difference between a stable and secure connection?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18585" y="2560321"/>
            <a:ext cx="4026352" cy="1276175"/>
          </a:xfrm>
        </p:spPr>
        <p:txBody>
          <a:bodyPr/>
          <a:lstStyle/>
          <a:p>
            <a:r>
              <a:rPr lang="de-DE" dirty="0" smtClean="0"/>
              <a:t>Lunch Break! </a:t>
            </a:r>
            <a:br>
              <a:rPr lang="de-DE" dirty="0" smtClean="0"/>
            </a:br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5" y="1987402"/>
            <a:ext cx="2433844" cy="17189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0609" y="620798"/>
            <a:ext cx="7827300" cy="10909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dirty="0"/>
              <a:t>Cyber-physical Test Benches Remotely Controlled via Internet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5" y="134387"/>
            <a:ext cx="941614" cy="1250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6" y="2765807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2845960" y="1987402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2845960" y="3141588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2658" y="5061474"/>
            <a:ext cx="3246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acquisition</a:t>
            </a:r>
            <a:r>
              <a:rPr lang="en-US" sz="2400" dirty="0"/>
              <a:t> </a:t>
            </a:r>
            <a:r>
              <a:rPr lang="en-US" sz="2400" b="1" dirty="0" smtClean="0"/>
              <a:t>and</a:t>
            </a:r>
            <a:r>
              <a:rPr lang="en-US" sz="2400" dirty="0" smtClean="0"/>
              <a:t> </a:t>
            </a:r>
            <a:r>
              <a:rPr lang="en-US" sz="2400" b="1" dirty="0" smtClean="0"/>
              <a:t>Controlling via a</a:t>
            </a:r>
            <a:r>
              <a:rPr lang="en-US" sz="2400" b="1" dirty="0"/>
              <a:t> </a:t>
            </a:r>
            <a:r>
              <a:rPr lang="en-US" sz="2400" b="1" dirty="0" smtClean="0"/>
              <a:t>cyber-physical 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 rot="16200000">
            <a:off x="-973328" y="4753269"/>
            <a:ext cx="3207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Converting to digital object…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" y="2001577"/>
            <a:ext cx="1905724" cy="157817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5588863" y="3642614"/>
            <a:ext cx="270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Remote Control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078817" y="1632245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4" y="2066528"/>
            <a:ext cx="2205030" cy="15573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2" y="3808496"/>
            <a:ext cx="1354458" cy="11287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3376" y="3845108"/>
            <a:ext cx="1474851" cy="27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833205" y="194212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64007" y="379161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Peer-</a:t>
            </a:r>
            <a:r>
              <a:rPr lang="de-DE" dirty="0" err="1"/>
              <a:t>to</a:t>
            </a:r>
            <a:r>
              <a:rPr lang="de-DE" dirty="0"/>
              <a:t>-Peer (P2P</a:t>
            </a:r>
            <a:r>
              <a:rPr lang="de-DE" dirty="0" smtClean="0"/>
              <a:t>)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/>
              <a:t> </a:t>
            </a:r>
            <a:r>
              <a:rPr lang="de-DE" dirty="0" err="1" smtClean="0"/>
              <a:t>encrypted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75361" y="1805414"/>
            <a:ext cx="7933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">
              <a:buClr>
                <a:srgbClr val="000000"/>
              </a:buClr>
            </a:pP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b="1" dirty="0" err="1"/>
              <a:t>Cooperation</a:t>
            </a:r>
            <a:endParaRPr lang="de-DE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and Test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Karlsruhe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Sensors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r>
              <a:rPr lang="de-DE" b="1" dirty="0"/>
              <a:t> </a:t>
            </a:r>
            <a:r>
              <a:rPr lang="de-DE" dirty="0" err="1"/>
              <a:t>Actuators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 Internet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Open-Source and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</a:t>
            </a:r>
          </a:p>
          <a:p>
            <a:pPr marL="1080"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Discussion about 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2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5034" y="1186902"/>
            <a:ext cx="5086063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(HS)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446529" y="2451854"/>
            <a:ext cx="52437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Remote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Chain Saw Denis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Environmental </a:t>
            </a:r>
            <a:r>
              <a:rPr lang="de-DE" dirty="0" err="1" smtClean="0"/>
              <a:t>Chamber</a:t>
            </a:r>
            <a:r>
              <a:rPr lang="de-DE" dirty="0" smtClean="0"/>
              <a:t> Bruchsal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Remote Control/Monitoring </a:t>
            </a:r>
            <a:r>
              <a:rPr lang="de-DE" dirty="0" err="1" smtClean="0"/>
              <a:t>Energy</a:t>
            </a:r>
            <a:r>
              <a:rPr lang="de-DE" dirty="0"/>
              <a:t> </a:t>
            </a:r>
            <a:r>
              <a:rPr lang="de-DE" dirty="0" err="1"/>
              <a:t>F</a:t>
            </a:r>
            <a:r>
              <a:rPr lang="de-DE" dirty="0" err="1" smtClean="0"/>
              <a:t>lows</a:t>
            </a:r>
            <a:r>
              <a:rPr lang="de-DE" dirty="0" smtClean="0"/>
              <a:t> CHP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Load Station Bruchsal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EtaNet</a:t>
            </a:r>
            <a:r>
              <a:rPr lang="de-DE" dirty="0" smtClean="0"/>
              <a:t> CPS-</a:t>
            </a:r>
            <a:r>
              <a:rPr lang="de-DE" dirty="0" err="1" smtClean="0"/>
              <a:t>Energy</a:t>
            </a:r>
            <a:r>
              <a:rPr lang="de-DE" dirty="0" smtClean="0"/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9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6063" y="1056275"/>
            <a:ext cx="7338668" cy="625320"/>
          </a:xfrm>
        </p:spPr>
        <p:txBody>
          <a:bodyPr/>
          <a:lstStyle/>
          <a:p>
            <a:r>
              <a:rPr lang="de-DE" sz="2800" dirty="0"/>
              <a:t>Environmental </a:t>
            </a:r>
            <a:r>
              <a:rPr lang="de-DE" sz="2800" dirty="0" err="1"/>
              <a:t>Chamber</a:t>
            </a:r>
            <a:r>
              <a:rPr lang="de-DE" sz="2800" dirty="0"/>
              <a:t> Bruchsal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3" y="1787249"/>
            <a:ext cx="6073270" cy="455495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993079" y="6447857"/>
            <a:ext cx="482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Artur Martel, Arsema Derbie, Dennis Weierter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5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70133" y="1275281"/>
            <a:ext cx="7467040" cy="475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Definition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Digitalisation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Embedded Systems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dirty="0"/>
              <a:t> Fail-safe </a:t>
            </a:r>
            <a:r>
              <a:rPr lang="de-DE" sz="1600" dirty="0" smtClean="0"/>
              <a:t>Communication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 Security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sz="1600" b="1" dirty="0" err="1" smtClean="0"/>
              <a:t>Cooperation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Current Projects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Test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Karlsruhe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1600" b="1" dirty="0"/>
              <a:t> </a:t>
            </a:r>
            <a:r>
              <a:rPr lang="de-DE" sz="1600" dirty="0" err="1"/>
              <a:t>Actuators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 (Morning):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 </a:t>
            </a:r>
          </a:p>
          <a:p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 err="1"/>
              <a:t>I</a:t>
            </a:r>
            <a:r>
              <a:rPr lang="de-DE" sz="1600" dirty="0" err="1" smtClean="0"/>
              <a:t>ntroduction</a:t>
            </a:r>
            <a:r>
              <a:rPr lang="de-DE" sz="1600" dirty="0" smtClean="0"/>
              <a:t> </a:t>
            </a:r>
            <a:r>
              <a:rPr lang="de-DE" sz="1600" dirty="0" err="1" smtClean="0"/>
              <a:t>Github</a:t>
            </a:r>
            <a:r>
              <a:rPr lang="de-DE" sz="1600" dirty="0"/>
              <a:t> </a:t>
            </a:r>
            <a:r>
              <a:rPr lang="de-DE" sz="1600" dirty="0" smtClean="0"/>
              <a:t>- </a:t>
            </a:r>
            <a:r>
              <a:rPr lang="de-DE" sz="1600" dirty="0" err="1"/>
              <a:t>Hello</a:t>
            </a:r>
            <a:r>
              <a:rPr lang="de-DE" sz="1600" dirty="0"/>
              <a:t> World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</a:t>
            </a:r>
            <a:r>
              <a:rPr lang="de-DE" sz="1600" dirty="0" err="1" smtClean="0"/>
              <a:t>up</a:t>
            </a:r>
            <a:r>
              <a:rPr lang="de-DE" sz="1600" dirty="0"/>
              <a:t> Cyber-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smtClean="0"/>
              <a:t>System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/>
              <a:t>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Brainstorming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en-US" sz="1600" dirty="0"/>
              <a:t>Requirement Analysis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213974" y="781308"/>
            <a:ext cx="778572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is divided into three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blocks: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„Environmental </a:t>
            </a:r>
            <a:r>
              <a:rPr lang="de-DE" sz="2800" dirty="0" err="1" smtClean="0"/>
              <a:t>Chamber</a:t>
            </a:r>
            <a:r>
              <a:rPr lang="de-DE" sz="2800" dirty="0" smtClean="0"/>
              <a:t>“ Project 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8228880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r>
              <a:rPr lang="de-DE" sz="2000" dirty="0" smtClean="0"/>
              <a:t>LabVIEW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Software (Server)</a:t>
            </a:r>
          </a:p>
          <a:p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SQLite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r>
              <a:rPr lang="de-DE" sz="2000" dirty="0"/>
              <a:t>Agilent </a:t>
            </a:r>
            <a:r>
              <a:rPr lang="de-DE" sz="2000" dirty="0" smtClean="0"/>
              <a:t>Digital Multimeter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networking</a:t>
            </a:r>
            <a:r>
              <a:rPr lang="de-DE" sz="2000" dirty="0" smtClean="0"/>
              <a:t>:</a:t>
            </a:r>
          </a:p>
          <a:p>
            <a:r>
              <a:rPr lang="de-DE" sz="2000" dirty="0" err="1" smtClean="0"/>
              <a:t>Throttle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/>
          </a:p>
          <a:p>
            <a:r>
              <a:rPr lang="de-DE" sz="2000" dirty="0" err="1" smtClean="0"/>
              <a:t>Temperature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 smtClean="0"/>
          </a:p>
          <a:p>
            <a:r>
              <a:rPr lang="de-DE" sz="2000" dirty="0" smtClean="0">
                <a:effectLst/>
              </a:rPr>
              <a:t>Etc.</a:t>
            </a:r>
            <a:endParaRPr lang="de-DE" sz="2000" dirty="0"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72" y="2398774"/>
            <a:ext cx="2734490" cy="17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3666316"/>
            <a:ext cx="3557402" cy="29472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5515"/>
          <a:stretch/>
        </p:blipFill>
        <p:spPr>
          <a:xfrm>
            <a:off x="2937289" y="1620005"/>
            <a:ext cx="2235120" cy="15469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3" y="1581306"/>
            <a:ext cx="2192596" cy="17477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9" y="3329028"/>
            <a:ext cx="2253030" cy="11843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9" y="4513412"/>
            <a:ext cx="2294650" cy="18660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-30" r="-360" b="30"/>
          <a:stretch/>
        </p:blipFill>
        <p:spPr>
          <a:xfrm rot="5400000">
            <a:off x="2389383" y="3704275"/>
            <a:ext cx="3119950" cy="1940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891002"/>
            <a:ext cx="3535680" cy="24331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Rechteck 16"/>
          <p:cNvSpPr/>
          <p:nvPr/>
        </p:nvSpPr>
        <p:spPr>
          <a:xfrm>
            <a:off x="561813" y="6379420"/>
            <a:ext cx="183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Dennis Weierter</a:t>
            </a:r>
          </a:p>
        </p:txBody>
      </p:sp>
      <p:sp>
        <p:nvSpPr>
          <p:cNvPr id="18" name="Rechteck 17"/>
          <p:cNvSpPr/>
          <p:nvPr/>
        </p:nvSpPr>
        <p:spPr>
          <a:xfrm>
            <a:off x="744693" y="102730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Remote Control Chain </a:t>
            </a:r>
            <a:r>
              <a:rPr lang="de-DE" dirty="0" err="1" smtClean="0"/>
              <a:t>Saw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0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„Remote </a:t>
            </a:r>
            <a:r>
              <a:rPr lang="de-DE" sz="2800" dirty="0"/>
              <a:t>Control Chain </a:t>
            </a:r>
            <a:r>
              <a:rPr lang="de-DE" sz="2800" dirty="0" err="1" smtClean="0"/>
              <a:t>Saw</a:t>
            </a:r>
            <a:r>
              <a:rPr lang="de-DE" sz="2800" dirty="0" smtClean="0"/>
              <a:t>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4435358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Arduino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Servomotors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 smtClean="0"/>
              <a:t>actuators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Pneumatic</a:t>
            </a:r>
            <a:r>
              <a:rPr lang="de-DE" sz="2000" dirty="0"/>
              <a:t> </a:t>
            </a:r>
            <a:r>
              <a:rPr lang="de-DE" sz="2000" dirty="0" err="1"/>
              <a:t>cylinder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rope</a:t>
            </a:r>
            <a:r>
              <a:rPr lang="de-DE" sz="2000" dirty="0"/>
              <a:t> </a:t>
            </a:r>
            <a:r>
              <a:rPr lang="de-DE" sz="2000" dirty="0" err="1" smtClean="0"/>
              <a:t>start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operating</a:t>
            </a:r>
            <a:r>
              <a:rPr lang="de-DE" sz="2000" dirty="0" smtClean="0"/>
              <a:t> </a:t>
            </a:r>
            <a:r>
              <a:rPr lang="de-DE" sz="2000" dirty="0" err="1"/>
              <a:t>unit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remote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>
            <a:fillRect/>
          </a:stretch>
        </p:blipFill>
        <p:spPr>
          <a:xfrm>
            <a:off x="5136398" y="4480334"/>
            <a:ext cx="3944815" cy="175221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8" y="3213238"/>
            <a:ext cx="1689462" cy="12670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04" y="2115602"/>
            <a:ext cx="1947152" cy="16131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40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41" y="2508128"/>
            <a:ext cx="4164494" cy="3189562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552012" y="1940288"/>
            <a:ext cx="3894976" cy="2586756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94" y="876578"/>
            <a:ext cx="912464" cy="1063710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1197539" y="1126069"/>
            <a:ext cx="171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CHP </a:t>
            </a:r>
            <a:r>
              <a:rPr lang="de-DE" dirty="0" smtClean="0"/>
              <a:t>Efficiency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Mitchell Enrique </a:t>
            </a:r>
            <a:r>
              <a:rPr lang="de-DE" dirty="0" smtClean="0"/>
              <a:t>Kuansin, Ferhat Aslan</a:t>
            </a:r>
          </a:p>
          <a:p>
            <a:r>
              <a:rPr lang="de-DE" dirty="0"/>
              <a:t>https://github.com/IKKUengine/</a:t>
            </a:r>
            <a:r>
              <a:rPr lang="de-DE" b="1" dirty="0"/>
              <a:t>CHPefficiency </a:t>
            </a:r>
            <a:r>
              <a:rPr lang="de-DE" dirty="0"/>
              <a:t>(</a:t>
            </a:r>
            <a:r>
              <a:rPr lang="de-DE" dirty="0" smtClean="0"/>
              <a:t>Python </a:t>
            </a:r>
            <a:r>
              <a:rPr lang="de-DE" dirty="0" err="1" smtClean="0"/>
              <a:t>and</a:t>
            </a:r>
            <a:r>
              <a:rPr lang="de-DE" dirty="0" smtClean="0"/>
              <a:t> LabVIEW)</a:t>
            </a:r>
            <a:endParaRPr lang="de-DE" dirty="0"/>
          </a:p>
        </p:txBody>
      </p:sp>
      <p:sp>
        <p:nvSpPr>
          <p:cNvPr id="7" name="Pfeil nach links und rechts 6"/>
          <p:cNvSpPr/>
          <p:nvPr/>
        </p:nvSpPr>
        <p:spPr>
          <a:xfrm>
            <a:off x="5671911" y="129028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links und rechts 28"/>
          <p:cNvSpPr/>
          <p:nvPr/>
        </p:nvSpPr>
        <p:spPr>
          <a:xfrm rot="18485896">
            <a:off x="3958488" y="196010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feil nach links und rechts 29"/>
          <p:cNvSpPr/>
          <p:nvPr/>
        </p:nvSpPr>
        <p:spPr>
          <a:xfrm rot="5400000">
            <a:off x="7770677" y="2241995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036" y="388808"/>
            <a:ext cx="2531742" cy="1662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„CHP Efficiency“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39" y="1924594"/>
            <a:ext cx="5273039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Raspberry</a:t>
            </a:r>
            <a:r>
              <a:rPr lang="de-DE" sz="2000" dirty="0"/>
              <a:t> PI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Gas Flow Meter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Heat</a:t>
            </a:r>
            <a:r>
              <a:rPr lang="de-DE" sz="2000" dirty="0" smtClean="0"/>
              <a:t> </a:t>
            </a:r>
            <a:r>
              <a:rPr lang="de-DE" sz="2000" dirty="0"/>
              <a:t>M</a:t>
            </a:r>
            <a:r>
              <a:rPr lang="de-DE" sz="2000" dirty="0" smtClean="0"/>
              <a:t>eters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Power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Data </a:t>
            </a:r>
            <a:r>
              <a:rPr lang="de-DE" sz="2000" dirty="0" err="1" smtClean="0"/>
              <a:t>backup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processing via the </a:t>
            </a:r>
            <a:r>
              <a:rPr lang="en-US" sz="2000" dirty="0" err="1"/>
              <a:t>Labview</a:t>
            </a:r>
            <a:r>
              <a:rPr lang="en-US" sz="2000" dirty="0"/>
              <a:t> </a:t>
            </a:r>
            <a:r>
              <a:rPr lang="en-US" sz="2000" dirty="0" smtClean="0"/>
              <a:t>server</a:t>
            </a:r>
          </a:p>
          <a:p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</a:t>
            </a:r>
            <a:r>
              <a:rPr lang="de-DE" sz="2000" dirty="0" smtClean="0"/>
              <a:t>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87" y="4615543"/>
            <a:ext cx="2734492" cy="1961998"/>
          </a:xfrm>
          <a:prstGeom prst="rect">
            <a:avLst/>
          </a:prstGeom>
        </p:spPr>
      </p:pic>
      <p:sp>
        <p:nvSpPr>
          <p:cNvPr id="11" name="Pfeil nach links und rechts 10"/>
          <p:cNvSpPr/>
          <p:nvPr/>
        </p:nvSpPr>
        <p:spPr>
          <a:xfrm rot="16200000">
            <a:off x="6065963" y="4129867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6" y="2163101"/>
            <a:ext cx="2734492" cy="1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81895" y="1189295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CPS </a:t>
            </a:r>
            <a:r>
              <a:rPr lang="de-DE" dirty="0" err="1"/>
              <a:t>E</a:t>
            </a:r>
            <a:r>
              <a:rPr lang="de-DE" dirty="0" err="1" smtClean="0"/>
              <a:t>lectric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Charging</a:t>
            </a:r>
            <a:r>
              <a:rPr lang="de-DE" dirty="0" smtClean="0"/>
              <a:t> Station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3078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Pavel Smirnov, Ferhat Aslan</a:t>
            </a:r>
          </a:p>
        </p:txBody>
      </p:sp>
      <p:sp>
        <p:nvSpPr>
          <p:cNvPr id="6" name="AutoShape 2" descr="blob:https://web.whatsapp.com/2ce67bab-4a51-4438-9d14-3235a8ad30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91" y="1290280"/>
            <a:ext cx="2683904" cy="20129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82" y="2910092"/>
            <a:ext cx="1987218" cy="26496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63" y="4335889"/>
            <a:ext cx="2734492" cy="1961998"/>
          </a:xfrm>
          <a:prstGeom prst="rect">
            <a:avLst/>
          </a:prstGeom>
        </p:spPr>
      </p:pic>
      <p:sp>
        <p:nvSpPr>
          <p:cNvPr id="20" name="Untertitel 2"/>
          <p:cNvSpPr txBox="1">
            <a:spLocks/>
          </p:cNvSpPr>
          <p:nvPr/>
        </p:nvSpPr>
        <p:spPr>
          <a:xfrm>
            <a:off x="581895" y="1474946"/>
            <a:ext cx="3853544" cy="4508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/>
            <a:r>
              <a:rPr lang="en-US" sz="2000" dirty="0" smtClean="0"/>
              <a:t>Management </a:t>
            </a:r>
            <a:r>
              <a:rPr lang="en-US" sz="2000" dirty="0"/>
              <a:t>concept for CHP and charging </a:t>
            </a:r>
            <a:r>
              <a:rPr lang="en-US" sz="2000" dirty="0" smtClean="0"/>
              <a:t>station</a:t>
            </a:r>
          </a:p>
          <a:p>
            <a:pPr marL="342900" indent="-342900"/>
            <a:r>
              <a:rPr lang="de-DE" sz="2000" dirty="0" smtClean="0"/>
              <a:t>Laboratory </a:t>
            </a:r>
            <a:r>
              <a:rPr lang="de-DE" sz="2000" dirty="0" err="1"/>
              <a:t>setup</a:t>
            </a:r>
            <a:endParaRPr lang="de-DE" sz="2000" dirty="0"/>
          </a:p>
          <a:p>
            <a:pPr marL="342900" indent="-342900"/>
            <a:r>
              <a:rPr lang="de-DE" sz="2000" dirty="0" smtClean="0"/>
              <a:t>Remote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smtClean="0"/>
              <a:t>Internet</a:t>
            </a:r>
            <a:endParaRPr lang="de-DE" sz="2000" dirty="0"/>
          </a:p>
          <a:p>
            <a:pPr marL="342900" indent="-342900"/>
            <a:endParaRPr lang="en-US" sz="2000" dirty="0" smtClean="0"/>
          </a:p>
          <a:p>
            <a:pPr marL="342900" indent="-342900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0217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7237" y="1043705"/>
            <a:ext cx="7785720" cy="1280026"/>
          </a:xfrm>
        </p:spPr>
        <p:txBody>
          <a:bodyPr/>
          <a:lstStyle/>
          <a:p>
            <a:r>
              <a:rPr lang="en-US" sz="2400" dirty="0"/>
              <a:t>A higher goal is the networking of all </a:t>
            </a:r>
            <a:r>
              <a:rPr lang="en-US" sz="2400" dirty="0" smtClean="0"/>
              <a:t>cyber physical </a:t>
            </a:r>
            <a:r>
              <a:rPr lang="en-US" sz="2400" dirty="0"/>
              <a:t>objects, which allows a </a:t>
            </a:r>
            <a:r>
              <a:rPr lang="en-US" sz="2400" dirty="0" smtClean="0"/>
              <a:t>collective </a:t>
            </a:r>
            <a:r>
              <a:rPr lang="en-US" sz="2400" dirty="0"/>
              <a:t>management.</a:t>
            </a:r>
            <a:endParaRPr lang="de-DE" sz="16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128773" y="3061569"/>
            <a:ext cx="940526" cy="1845899"/>
            <a:chOff x="4519172" y="4815082"/>
            <a:chExt cx="940526" cy="184589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519172" y="4815082"/>
              <a:ext cx="940526" cy="1845899"/>
              <a:chOff x="5518217" y="4815082"/>
              <a:chExt cx="940526" cy="1845899"/>
            </a:xfrm>
          </p:grpSpPr>
          <p:sp>
            <p:nvSpPr>
              <p:cNvPr id="8" name="Rechteck 7"/>
              <p:cNvSpPr/>
              <p:nvPr/>
            </p:nvSpPr>
            <p:spPr>
              <a:xfrm rot="5400000">
                <a:off x="5065530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044" y="5807489"/>
                <a:ext cx="561434" cy="706622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2713" y="4927139"/>
                <a:ext cx="828394" cy="482798"/>
              </a:xfrm>
              <a:prstGeom prst="rect">
                <a:avLst/>
              </a:prstGeom>
            </p:spPr>
          </p:pic>
        </p:grpSp>
        <p:cxnSp>
          <p:nvCxnSpPr>
            <p:cNvPr id="5" name="Gerader Verbinder 4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6267440" y="3061570"/>
            <a:ext cx="940526" cy="1845899"/>
            <a:chOff x="5875552" y="4815083"/>
            <a:chExt cx="940526" cy="1845899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14" name="Rechteck 1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16" name="Grafik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3" name="Gerader Verbinder 12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/>
          <p:cNvGrpSpPr/>
          <p:nvPr/>
        </p:nvGrpSpPr>
        <p:grpSpPr>
          <a:xfrm>
            <a:off x="1528321" y="3061569"/>
            <a:ext cx="3390909" cy="1848897"/>
            <a:chOff x="962267" y="4815082"/>
            <a:chExt cx="3390909" cy="184889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962267" y="4815082"/>
              <a:ext cx="3390909" cy="1848897"/>
              <a:chOff x="962267" y="4815082"/>
              <a:chExt cx="3390909" cy="1848897"/>
            </a:xfrm>
          </p:grpSpPr>
          <p:grpSp>
            <p:nvGrpSpPr>
              <p:cNvPr id="20" name="Gruppieren 19"/>
              <p:cNvGrpSpPr/>
              <p:nvPr/>
            </p:nvGrpSpPr>
            <p:grpSpPr>
              <a:xfrm>
                <a:off x="962267" y="4815082"/>
                <a:ext cx="2193240" cy="1845900"/>
                <a:chOff x="962267" y="4815082"/>
                <a:chExt cx="2193240" cy="1845900"/>
              </a:xfrm>
            </p:grpSpPr>
            <p:grpSp>
              <p:nvGrpSpPr>
                <p:cNvPr id="26" name="Gruppieren 25"/>
                <p:cNvGrpSpPr/>
                <p:nvPr/>
              </p:nvGrpSpPr>
              <p:grpSpPr>
                <a:xfrm>
                  <a:off x="962267" y="4815082"/>
                  <a:ext cx="2193240" cy="1845900"/>
                  <a:chOff x="962267" y="4815082"/>
                  <a:chExt cx="2193240" cy="1845900"/>
                </a:xfrm>
              </p:grpSpPr>
              <p:grpSp>
                <p:nvGrpSpPr>
                  <p:cNvPr id="29" name="Gruppieren 28"/>
                  <p:cNvGrpSpPr/>
                  <p:nvPr/>
                </p:nvGrpSpPr>
                <p:grpSpPr>
                  <a:xfrm>
                    <a:off x="962267" y="4815082"/>
                    <a:ext cx="2193240" cy="1845900"/>
                    <a:chOff x="962267" y="4815082"/>
                    <a:chExt cx="2193240" cy="1845900"/>
                  </a:xfrm>
                </p:grpSpPr>
                <p:grpSp>
                  <p:nvGrpSpPr>
                    <p:cNvPr id="32" name="Gruppieren 31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36" name="Rechteck 35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7" name="Grafik 36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8" name="Grafik 37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3" name="Gruppieren 32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34" name="Rechteck 33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5" name="Grafik 34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0" name="Grafik 2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7" name="Gerader Verbinder 26"/>
                <p:cNvCxnSpPr>
                  <a:endCxn id="3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uppieren 20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22" name="Gruppieren 21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24" name="Rechteck 23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25" name="Grafik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3" name="Gerader Verbinder 22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sp>
        <p:nvSpPr>
          <p:cNvPr id="40" name="Rechteck 39"/>
          <p:cNvSpPr/>
          <p:nvPr/>
        </p:nvSpPr>
        <p:spPr>
          <a:xfrm>
            <a:off x="1297574" y="2870745"/>
            <a:ext cx="6200503" cy="226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1217608" y="2403307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smtClean="0"/>
              <a:t>Higher-Level </a:t>
            </a:r>
            <a:r>
              <a:rPr lang="de-DE" dirty="0"/>
              <a:t>S</a:t>
            </a:r>
            <a:r>
              <a:rPr lang="de-DE" dirty="0" smtClean="0"/>
              <a:t>ystem</a:t>
            </a:r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600708" y="5581069"/>
            <a:ext cx="7837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foundations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laid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l-GR" dirty="0" smtClean="0"/>
              <a:t>η</a:t>
            </a:r>
            <a:r>
              <a:rPr lang="de-DE" dirty="0" smtClean="0"/>
              <a:t>Net </a:t>
            </a:r>
            <a:r>
              <a:rPr lang="de-DE" dirty="0" err="1" smtClean="0"/>
              <a:t>project</a:t>
            </a:r>
            <a:r>
              <a:rPr lang="de-DE" dirty="0" smtClean="0"/>
              <a:t>: </a:t>
            </a:r>
            <a:r>
              <a:rPr lang="de-DE" dirty="0"/>
              <a:t>https://github.com/IKKUengine/</a:t>
            </a:r>
            <a:r>
              <a:rPr lang="de-DE" b="1" dirty="0"/>
              <a:t>SimulatedCPSLabVIEWEnergySystem </a:t>
            </a:r>
            <a:r>
              <a:rPr lang="de-DE" dirty="0"/>
              <a:t>(</a:t>
            </a:r>
            <a:r>
              <a:rPr lang="de-DE" dirty="0" smtClean="0"/>
              <a:t>LabVIEW,</a:t>
            </a:r>
            <a:r>
              <a:rPr lang="de-DE" dirty="0"/>
              <a:t> Open Source License MIT)</a:t>
            </a:r>
          </a:p>
        </p:txBody>
      </p:sp>
    </p:spTree>
    <p:extLst>
      <p:ext uri="{BB962C8B-B14F-4D97-AF65-F5344CB8AC3E}">
        <p14:creationId xmlns:p14="http://schemas.microsoft.com/office/powerpoint/2010/main" val="26202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0" name="Textfeld 159"/>
          <p:cNvSpPr txBox="1"/>
          <p:nvPr/>
        </p:nvSpPr>
        <p:spPr>
          <a:xfrm>
            <a:off x="7300480" y="5010234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7307254" y="5441463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7307582" y="5863866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5947388" y="4131155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 smtClean="0"/>
              <a:t>for</a:t>
            </a:r>
            <a:r>
              <a:rPr lang="de-DE" sz="2800" dirty="0" smtClean="0"/>
              <a:t> „CPS-</a:t>
            </a:r>
            <a:r>
              <a:rPr lang="de-DE" sz="2800" dirty="0" err="1" smtClean="0"/>
              <a:t>Energy</a:t>
            </a:r>
            <a:r>
              <a:rPr lang="de-DE" sz="2800" dirty="0" smtClean="0"/>
              <a:t> System“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793966"/>
            <a:ext cx="7284721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Standardization of communication and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a management </a:t>
            </a:r>
            <a:r>
              <a:rPr lang="en-US" sz="2000" dirty="0" smtClean="0"/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</a:t>
            </a:r>
            <a:r>
              <a:rPr lang="en-US" sz="2000" dirty="0" smtClean="0"/>
              <a:t>a data monitoring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Object-oriented observation and programming / </a:t>
            </a:r>
            <a:r>
              <a:rPr lang="en-US" sz="2000" dirty="0" smtClean="0"/>
              <a:t>parameterization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Published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smtClean="0"/>
              <a:t>Open-</a:t>
            </a:r>
            <a:r>
              <a:rPr lang="de-DE" sz="2000" dirty="0"/>
              <a:t>S</a:t>
            </a:r>
            <a:r>
              <a:rPr lang="de-DE" sz="2000" dirty="0" smtClean="0"/>
              <a:t>ource</a:t>
            </a:r>
            <a:endParaRPr lang="de-DE" sz="2000" dirty="0"/>
          </a:p>
          <a:p>
            <a:endParaRPr lang="en-US" sz="20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Access to the entire system via a secure server-side </a:t>
            </a:r>
            <a:r>
              <a:rPr lang="en-US" sz="2000" dirty="0" smtClean="0"/>
              <a:t>database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First </a:t>
            </a:r>
            <a:r>
              <a:rPr lang="de-DE" sz="2000" dirty="0" err="1" smtClean="0"/>
              <a:t>working</a:t>
            </a:r>
            <a:r>
              <a:rPr lang="de-DE" sz="2000" dirty="0" smtClean="0"/>
              <a:t> </a:t>
            </a:r>
            <a:r>
              <a:rPr lang="de-DE" sz="2000" dirty="0" err="1" smtClean="0"/>
              <a:t>management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: </a:t>
            </a:r>
            <a:r>
              <a:rPr lang="en-US" sz="2000" dirty="0"/>
              <a:t>Combination electric vehicle charging </a:t>
            </a:r>
            <a:r>
              <a:rPr lang="en-US" sz="2000" dirty="0" err="1"/>
              <a:t>stationwith</a:t>
            </a:r>
            <a:r>
              <a:rPr lang="en-US" sz="2000" dirty="0"/>
              <a:t> combined heat </a:t>
            </a:r>
            <a:r>
              <a:rPr lang="en-US" sz="2000" dirty="0" err="1" smtClean="0"/>
              <a:t>an.d</a:t>
            </a:r>
            <a:r>
              <a:rPr lang="en-US" sz="2000" dirty="0" smtClean="0"/>
              <a:t> </a:t>
            </a:r>
            <a:r>
              <a:rPr lang="en-US" sz="2000" dirty="0"/>
              <a:t>power unit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904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2929" y="2794929"/>
            <a:ext cx="7785720" cy="625320"/>
          </a:xfrm>
        </p:spPr>
        <p:txBody>
          <a:bodyPr/>
          <a:lstStyle/>
          <a:p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3600" b="1" dirty="0" smtClean="0"/>
              <a:t> </a:t>
            </a:r>
            <a:r>
              <a:rPr lang="de-DE" sz="3600" dirty="0" err="1" smtClean="0"/>
              <a:t>Actuators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  <a:endParaRPr lang="de-DE" sz="3600" dirty="0"/>
          </a:p>
        </p:txBody>
      </p:sp>
      <p:sp>
        <p:nvSpPr>
          <p:cNvPr id="3" name="Rechteck 2"/>
          <p:cNvSpPr/>
          <p:nvPr/>
        </p:nvSpPr>
        <p:spPr>
          <a:xfrm>
            <a:off x="2242457" y="3374487"/>
            <a:ext cx="5177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physics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digital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04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651022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722785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4125832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Definition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Digitalisation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…[1, 2]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146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22874" y="5310930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711807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928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22640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70521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02899" y="324564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22960" y="1050612"/>
            <a:ext cx="783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Overview image </a:t>
            </a:r>
            <a:r>
              <a:rPr lang="en-US" dirty="0"/>
              <a:t>board computer car</a:t>
            </a:r>
            <a:r>
              <a:rPr lang="en-US" dirty="0" smtClean="0"/>
              <a:t>: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87" y="1750292"/>
            <a:ext cx="5773546" cy="453113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104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http://akautomotiveservices.co.uk/training-courses-vehicle-electrics-module-3/</a:t>
            </a:r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91888"/>
          </a:xfrm>
        </p:spPr>
        <p:txBody>
          <a:bodyPr/>
          <a:lstStyle/>
          <a:p>
            <a:r>
              <a:rPr lang="en-US" sz="2400" dirty="0"/>
              <a:t>How do I get physical </a:t>
            </a:r>
            <a:r>
              <a:rPr lang="en-US" sz="2400" dirty="0" smtClean="0"/>
              <a:t>or chemical quantities </a:t>
            </a:r>
            <a:r>
              <a:rPr lang="en-US" sz="2400" dirty="0"/>
              <a:t>on my computer?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40" y="2150333"/>
            <a:ext cx="5600700" cy="2952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91119" y="6491587"/>
            <a:ext cx="6017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https://www.researchgate.net/figure/Base-physical-quantity-name_tbl1_283195320</a:t>
            </a:r>
          </a:p>
        </p:txBody>
      </p:sp>
    </p:spTree>
    <p:extLst>
      <p:ext uri="{BB962C8B-B14F-4D97-AF65-F5344CB8AC3E}">
        <p14:creationId xmlns:p14="http://schemas.microsoft.com/office/powerpoint/2010/main" val="30083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de-DE" dirty="0" smtClean="0"/>
              <a:t>Sensorsystem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60187" y="158063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Sensor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2" y="5634753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5400000">
            <a:off x="5576383" y="55111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66785" y="135330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4823089" y="4473366"/>
            <a:ext cx="2377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 smtClean="0"/>
              <a:t>: ON/OFF.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39990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8255480">
            <a:off x="2370681" y="50447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Sensors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5" y="504662"/>
            <a:ext cx="1226254" cy="1939192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7003911" y="79330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95" y="4539267"/>
            <a:ext cx="1775540" cy="192256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005159" y="2584116"/>
            <a:ext cx="518984" cy="1814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1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61" y="4677001"/>
            <a:ext cx="2123614" cy="16009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44" y="658823"/>
            <a:ext cx="1226254" cy="19391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en-US" dirty="0" err="1" smtClean="0"/>
              <a:t>Actuatorsystem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 rot="10800000">
            <a:off x="7363580" y="2674802"/>
            <a:ext cx="518984" cy="1890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60187" y="1580638"/>
            <a:ext cx="262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</a:t>
            </a:r>
            <a:r>
              <a:rPr lang="de-DE" dirty="0" err="1" smtClean="0"/>
              <a:t>Actuator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35" y="5113552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16200000">
            <a:off x="5626771" y="4989985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33434" y="12397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3216686" y="4252502"/>
            <a:ext cx="3897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analogue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/>
              <a:t>: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smtClean="0"/>
              <a:t>on!</a:t>
            </a:r>
            <a:endParaRPr lang="de-DE" dirty="0"/>
          </a:p>
          <a:p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579888" y="5852812"/>
            <a:ext cx="2377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Sending</a:t>
            </a:r>
            <a:r>
              <a:rPr lang="de-DE" dirty="0" smtClean="0"/>
              <a:t>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74489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16200000">
            <a:off x="2223681" y="5049118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Actuators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5441396" y="627795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Switch-on System</a:t>
            </a:r>
            <a:endParaRPr lang="de-DE" dirty="0">
              <a:effectLst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275760" y="85888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4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computer understands only </a:t>
            </a:r>
            <a:r>
              <a:rPr lang="en-US" sz="2800" dirty="0" smtClean="0"/>
              <a:t>(digital) 0 or 1!</a:t>
            </a:r>
            <a:endParaRPr lang="de-DE" sz="2800" dirty="0"/>
          </a:p>
        </p:txBody>
      </p:sp>
      <p:sp>
        <p:nvSpPr>
          <p:cNvPr id="5" name="Rechteck 4"/>
          <p:cNvSpPr/>
          <p:nvPr/>
        </p:nvSpPr>
        <p:spPr>
          <a:xfrm>
            <a:off x="570411" y="6433347"/>
            <a:ext cx="63267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https://www.slideshare.net/AsifIqbal109/digital-to-analog-dac-analog-to-digital-converter-adc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62" y="1585800"/>
            <a:ext cx="7433276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14399" y="1432522"/>
            <a:ext cx="80195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Sensors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actuators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interfaces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</a:t>
            </a:r>
            <a:r>
              <a:rPr lang="de-DE" dirty="0" err="1" smtClean="0"/>
              <a:t>ignal</a:t>
            </a:r>
            <a:r>
              <a:rPr lang="de-DE" dirty="0" smtClean="0"/>
              <a:t>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. 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 smtClean="0"/>
              <a:t>common</a:t>
            </a:r>
            <a:r>
              <a:rPr lang="de-DE" dirty="0"/>
              <a:t> </a:t>
            </a:r>
            <a:r>
              <a:rPr lang="de-DE" dirty="0" err="1" smtClean="0"/>
              <a:t>interfaces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protocols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RS232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Digit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Analog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49" y="2880808"/>
            <a:ext cx="5356914" cy="35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6075576" y="1836697"/>
            <a:ext cx="3068424" cy="3155982"/>
            <a:chOff x="6280150" y="3651022"/>
            <a:chExt cx="2571752" cy="2694685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2" y="2518223"/>
            <a:ext cx="1594250" cy="89676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49" y="2550609"/>
            <a:ext cx="1750060" cy="1235980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2289725" y="2832049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5150" y="3487111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1" name="Rechteck 10"/>
          <p:cNvSpPr/>
          <p:nvPr/>
        </p:nvSpPr>
        <p:spPr>
          <a:xfrm>
            <a:off x="6169028" y="4536938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Cat-data </a:t>
            </a:r>
            <a:r>
              <a:rPr lang="en-US" sz="2400" b="1" dirty="0"/>
              <a:t>to be </a:t>
            </a:r>
            <a:r>
              <a:rPr lang="en-US" sz="2400" b="1" dirty="0" smtClean="0"/>
              <a:t>sent…</a:t>
            </a:r>
            <a:endParaRPr lang="de-DE" sz="2400" dirty="0"/>
          </a:p>
        </p:txBody>
      </p:sp>
      <p:sp>
        <p:nvSpPr>
          <p:cNvPr id="12" name="Pfeil nach rechts 11"/>
          <p:cNvSpPr/>
          <p:nvPr/>
        </p:nvSpPr>
        <p:spPr>
          <a:xfrm>
            <a:off x="4950021" y="281987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314650" y="3870633"/>
            <a:ext cx="1750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converting over the interfaces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3009431" y="2172660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655150" y="1695515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/>
              <a:t>Back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our</a:t>
            </a:r>
            <a:r>
              <a:rPr lang="de-DE" sz="2000" b="1" dirty="0"/>
              <a:t> </a:t>
            </a:r>
            <a:r>
              <a:rPr lang="de-DE" sz="2000" b="1" dirty="0" err="1" smtClean="0"/>
              <a:t>cat</a:t>
            </a:r>
            <a:r>
              <a:rPr lang="de-DE" sz="2000" b="1" dirty="0" smtClean="0"/>
              <a:t>: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21632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1317" y="1388093"/>
            <a:ext cx="5714637" cy="625320"/>
          </a:xfrm>
        </p:spPr>
        <p:txBody>
          <a:bodyPr/>
          <a:lstStyle/>
          <a:p>
            <a:r>
              <a:rPr lang="en-US" sz="2800" dirty="0"/>
              <a:t>Send the </a:t>
            </a:r>
            <a:r>
              <a:rPr lang="en-US" sz="2800" dirty="0" smtClean="0"/>
              <a:t>Cat-data </a:t>
            </a:r>
            <a:r>
              <a:rPr lang="en-US" sz="2800" dirty="0"/>
              <a:t>to Germany </a:t>
            </a:r>
            <a:r>
              <a:rPr lang="en-US" sz="2800" dirty="0" smtClean="0"/>
              <a:t>now!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7" y="2378160"/>
            <a:ext cx="5257800" cy="3238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30621" y="5720834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6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926" y="827204"/>
            <a:ext cx="7972511" cy="888803"/>
          </a:xfrm>
        </p:spPr>
        <p:txBody>
          <a:bodyPr/>
          <a:lstStyle/>
          <a:p>
            <a:r>
              <a:rPr lang="en-US" sz="2800" smtClean="0"/>
              <a:t>Internet?</a:t>
            </a:r>
            <a:br>
              <a:rPr lang="en-US" sz="2800" smtClean="0"/>
            </a:br>
            <a:r>
              <a:rPr lang="en-US" sz="2800" smtClean="0"/>
              <a:t>Any computer can connect to any other computer.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6" y="2177672"/>
            <a:ext cx="2995750" cy="30952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00" y="2389013"/>
            <a:ext cx="2586652" cy="267253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10628" y="6016838"/>
            <a:ext cx="2730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https://en.wikipedia.org/wiki/Peer-to-peer</a:t>
            </a:r>
          </a:p>
        </p:txBody>
      </p:sp>
      <p:sp>
        <p:nvSpPr>
          <p:cNvPr id="7" name="Rechteck 6"/>
          <p:cNvSpPr/>
          <p:nvPr/>
        </p:nvSpPr>
        <p:spPr>
          <a:xfrm>
            <a:off x="870385" y="2281903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</a:t>
            </a:r>
            <a:r>
              <a:rPr lang="de-DE" dirty="0" smtClean="0"/>
              <a:t>eer-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peer</a:t>
            </a:r>
            <a:r>
              <a:rPr lang="de-DE" dirty="0" smtClean="0"/>
              <a:t> (P2P) </a:t>
            </a:r>
            <a:r>
              <a:rPr lang="de-DE" dirty="0" err="1" smtClean="0"/>
              <a:t>network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185270" y="2177672"/>
            <a:ext cx="359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based on the </a:t>
            </a:r>
            <a:r>
              <a:rPr lang="en-US" dirty="0" smtClean="0"/>
              <a:t>client-server model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870385" y="4811225"/>
            <a:ext cx="3640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Peers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privileged</a:t>
            </a:r>
            <a:r>
              <a:rPr lang="de-DE" dirty="0"/>
              <a:t>, </a:t>
            </a:r>
            <a:r>
              <a:rPr lang="de-DE" dirty="0" err="1"/>
              <a:t>equipotent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736568" y="4811225"/>
            <a:ext cx="411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Individual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48135" y="1771430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31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93631" y="5060777"/>
            <a:ext cx="7301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set of commands exists to control communication between two devices, e.g. between two computers.</a:t>
            </a:r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1" y="1825856"/>
            <a:ext cx="5412262" cy="237441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354537" y="1098442"/>
            <a:ext cx="4663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/>
              <a:t>do </a:t>
            </a:r>
            <a:r>
              <a:rPr lang="de-DE" sz="2800" dirty="0" err="1" smtClean="0"/>
              <a:t>computers</a:t>
            </a:r>
            <a:r>
              <a:rPr lang="de-DE" sz="2800" dirty="0" smtClean="0"/>
              <a:t> </a:t>
            </a:r>
            <a:r>
              <a:rPr lang="de-DE" sz="2800" dirty="0" err="1"/>
              <a:t>interact</a:t>
            </a:r>
            <a:r>
              <a:rPr lang="de-DE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98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132114"/>
            <a:ext cx="7785720" cy="1038464"/>
          </a:xfrm>
        </p:spPr>
        <p:txBody>
          <a:bodyPr/>
          <a:lstStyle/>
          <a:p>
            <a:r>
              <a:rPr lang="en-US" sz="3200" dirty="0"/>
              <a:t>Examples of established </a:t>
            </a:r>
            <a:r>
              <a:rPr lang="en-US" sz="3200" dirty="0" err="1"/>
              <a:t>digitisation</a:t>
            </a:r>
            <a:r>
              <a:rPr lang="en-US" sz="3200" dirty="0"/>
              <a:t> or digital services </a:t>
            </a:r>
            <a:r>
              <a:rPr lang="en-US" sz="3200" dirty="0" smtClean="0"/>
              <a:t>today: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246238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Email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E-</a:t>
            </a:r>
            <a:r>
              <a:rPr lang="de-DE" sz="2800" dirty="0"/>
              <a:t>C</a:t>
            </a:r>
            <a:r>
              <a:rPr lang="de-DE" sz="2800" dirty="0" smtClean="0"/>
              <a:t>ommerce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Navigation </a:t>
            </a:r>
            <a:r>
              <a:rPr lang="de-DE" sz="2800" dirty="0"/>
              <a:t>S</a:t>
            </a:r>
            <a:r>
              <a:rPr lang="de-DE" sz="2800" dirty="0" smtClean="0"/>
              <a:t>ystems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Streaming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Language </a:t>
            </a:r>
            <a:r>
              <a:rPr lang="de-DE" sz="2800" dirty="0" err="1" smtClean="0"/>
              <a:t>Assistants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Internet Protocol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528" y="1066801"/>
            <a:ext cx="4031944" cy="505459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223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https://en.wikipedia.org/wiki/Internet_Protocol</a:t>
            </a:r>
          </a:p>
        </p:txBody>
      </p:sp>
      <p:sp>
        <p:nvSpPr>
          <p:cNvPr id="7" name="Rechteck 6"/>
          <p:cNvSpPr/>
          <p:nvPr/>
        </p:nvSpPr>
        <p:spPr>
          <a:xfrm>
            <a:off x="807651" y="2784066"/>
            <a:ext cx="3524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 Yes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07651" y="1585800"/>
            <a:ext cx="358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rules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en-US" dirty="0"/>
              <a:t>are grouped together in the Internet Protocol </a:t>
            </a:r>
            <a:r>
              <a:rPr lang="en-US" dirty="0" smtClean="0"/>
              <a:t>family.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75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906" y="1389790"/>
            <a:ext cx="7785720" cy="625320"/>
          </a:xfrm>
        </p:spPr>
        <p:txBody>
          <a:bodyPr/>
          <a:lstStyle/>
          <a:p>
            <a:r>
              <a:rPr lang="en-US" sz="2400" dirty="0"/>
              <a:t>“</a:t>
            </a:r>
            <a:r>
              <a:rPr lang="en-US" sz="2400" dirty="0" smtClean="0"/>
              <a:t>Imagine, TCP </a:t>
            </a:r>
            <a:r>
              <a:rPr lang="en-US" sz="2400" dirty="0"/>
              <a:t>is the data. IP is the Internet location GPS</a:t>
            </a:r>
            <a:r>
              <a:rPr lang="en-US" sz="2400" dirty="0" smtClean="0"/>
              <a:t>.”</a:t>
            </a:r>
            <a:endParaRPr lang="de-DE" sz="2400" dirty="0"/>
          </a:p>
        </p:txBody>
      </p:sp>
      <p:sp>
        <p:nvSpPr>
          <p:cNvPr id="5" name="Rechteck 4"/>
          <p:cNvSpPr/>
          <p:nvPr/>
        </p:nvSpPr>
        <p:spPr>
          <a:xfrm>
            <a:off x="800100" y="642053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https://www.hostingadvice.com/blog/tcpip-make-internet-work/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1" y="2161341"/>
            <a:ext cx="4868724" cy="327672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42952" y="2161341"/>
            <a:ext cx="37819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Link Layer</a:t>
            </a:r>
            <a:r>
              <a:rPr lang="en-US" dirty="0"/>
              <a:t> is the physical network equipment used to interconnect nodes and servers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Internet Layer</a:t>
            </a:r>
            <a:r>
              <a:rPr lang="en-US" dirty="0"/>
              <a:t> connects hosts to one another across networks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Transport Layer</a:t>
            </a:r>
            <a:r>
              <a:rPr lang="en-US" dirty="0"/>
              <a:t> resolves all host-to-host communication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Application Layer</a:t>
            </a:r>
            <a:r>
              <a:rPr lang="en-US" dirty="0"/>
              <a:t> is utilized to ensure communication between applications on a network.</a:t>
            </a:r>
          </a:p>
        </p:txBody>
      </p:sp>
      <p:sp>
        <p:nvSpPr>
          <p:cNvPr id="11" name="Rechteck 10"/>
          <p:cNvSpPr/>
          <p:nvPr/>
        </p:nvSpPr>
        <p:spPr>
          <a:xfrm>
            <a:off x="800100" y="1020458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It's easier to think in </a:t>
            </a:r>
            <a:r>
              <a:rPr lang="en-US" dirty="0" smtClean="0"/>
              <a:t>layer: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78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16000" y="889001"/>
            <a:ext cx="7785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/>
              <a:t>us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important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tools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these</a:t>
            </a:r>
            <a:r>
              <a:rPr lang="de-DE" sz="3200" dirty="0"/>
              <a:t> </a:t>
            </a:r>
            <a:r>
              <a:rPr lang="de-DE" sz="3200" dirty="0" err="1"/>
              <a:t>rules</a:t>
            </a:r>
            <a:r>
              <a:rPr lang="de-DE" sz="3200" dirty="0" smtClean="0"/>
              <a:t>.</a:t>
            </a:r>
          </a:p>
        </p:txBody>
      </p:sp>
      <p:sp>
        <p:nvSpPr>
          <p:cNvPr id="6" name="Rechteck 5"/>
          <p:cNvSpPr/>
          <p:nvPr/>
        </p:nvSpPr>
        <p:spPr>
          <a:xfrm>
            <a:off x="1016000" y="2314994"/>
            <a:ext cx="52983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LabVIEW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/>
              <a:t>it</a:t>
            </a:r>
            <a:r>
              <a:rPr lang="de-DE" dirty="0"/>
              <a:t> easy, just lern it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en-US" dirty="0"/>
              <a:t>A simple higher layer (like building blocks) makes the development uncomplicated. 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46100" y="6581001"/>
            <a:ext cx="5372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https://stackoverflow.com/questions/30994389/labview-programming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" y="3657932"/>
            <a:ext cx="3133725" cy="1838325"/>
          </a:xfrm>
          <a:prstGeom prst="rect">
            <a:avLst/>
          </a:prstGeom>
        </p:spPr>
      </p:pic>
      <p:sp>
        <p:nvSpPr>
          <p:cNvPr id="5" name="Pfeil nach links und rechts 4"/>
          <p:cNvSpPr/>
          <p:nvPr/>
        </p:nvSpPr>
        <p:spPr>
          <a:xfrm>
            <a:off x="4057545" y="4402079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491" y="5648499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6415399" y="630588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213862" y="393582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16" y="3657932"/>
            <a:ext cx="34575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3" y="3158858"/>
            <a:ext cx="3916356" cy="312243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27" y="3379461"/>
            <a:ext cx="4327250" cy="261982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65525" y="1371019"/>
            <a:ext cx="4505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/>
              <a:t>Python </a:t>
            </a:r>
            <a:r>
              <a:rPr lang="de-DE" sz="2400" dirty="0" err="1" smtClean="0"/>
              <a:t>make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/>
              <a:t> </a:t>
            </a:r>
            <a:r>
              <a:rPr lang="de-DE" sz="2400" dirty="0" smtClean="0"/>
              <a:t>easy, just </a:t>
            </a:r>
            <a:r>
              <a:rPr lang="de-DE" sz="2400" dirty="0"/>
              <a:t>lern </a:t>
            </a:r>
            <a:r>
              <a:rPr lang="de-DE" sz="2400" dirty="0" smtClean="0"/>
              <a:t>it.</a:t>
            </a:r>
            <a:endParaRPr lang="de-DE" sz="2400" dirty="0"/>
          </a:p>
        </p:txBody>
      </p:sp>
      <p:sp>
        <p:nvSpPr>
          <p:cNvPr id="7" name="Rechteck 6"/>
          <p:cNvSpPr/>
          <p:nvPr/>
        </p:nvSpPr>
        <p:spPr>
          <a:xfrm>
            <a:off x="762000" y="6563297"/>
            <a:ext cx="718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https://www.bogotobogo.com/python/python_network_programming_server_client.php</a:t>
            </a:r>
          </a:p>
        </p:txBody>
      </p:sp>
      <p:sp>
        <p:nvSpPr>
          <p:cNvPr id="2" name="Rechteck 1"/>
          <p:cNvSpPr/>
          <p:nvPr/>
        </p:nvSpPr>
        <p:spPr>
          <a:xfrm>
            <a:off x="1855571" y="2799030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Server-Code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195541" y="2815451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Client-Code</a:t>
            </a:r>
            <a:endParaRPr lang="de-DE" dirty="0"/>
          </a:p>
        </p:txBody>
      </p:sp>
      <p:sp>
        <p:nvSpPr>
          <p:cNvPr id="10" name="Pfeil nach links und rechts 9"/>
          <p:cNvSpPr/>
          <p:nvPr/>
        </p:nvSpPr>
        <p:spPr>
          <a:xfrm>
            <a:off x="3915342" y="4395715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097558" y="39409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48363" y="2031689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The same </a:t>
            </a:r>
            <a:r>
              <a:rPr lang="de-DE" dirty="0" err="1"/>
              <a:t>as</a:t>
            </a:r>
            <a:r>
              <a:rPr lang="de-DE" dirty="0"/>
              <a:t> LabVIEW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185126" y="6051259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188551" y="611778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1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5267" y="2492716"/>
            <a:ext cx="8178733" cy="1807434"/>
          </a:xfrm>
        </p:spPr>
        <p:txBody>
          <a:bodyPr/>
          <a:lstStyle/>
          <a:p>
            <a:r>
              <a:rPr lang="en-US" sz="2800" dirty="0"/>
              <a:t>More in the third block: Practical </a:t>
            </a:r>
            <a:r>
              <a:rPr lang="en-US" sz="2800" dirty="0" smtClean="0"/>
              <a:t>Introduction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463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3093649"/>
            <a:ext cx="5427332" cy="361822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301286" y="1023944"/>
            <a:ext cx="6970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can we work together between Germany and Malaysia? </a:t>
            </a:r>
            <a:endParaRPr lang="de-DE" b="1" dirty="0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4588234" y="2776873"/>
            <a:ext cx="26125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6118116" y="2934789"/>
            <a:ext cx="430730" cy="105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2103942" y="2751684"/>
            <a:ext cx="923109" cy="124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869776" y="1748924"/>
            <a:ext cx="1852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stay in touch?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3236202" y="1736557"/>
            <a:ext cx="2463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divide the work between us</a:t>
            </a:r>
            <a:r>
              <a:rPr lang="en-US" dirty="0" smtClean="0"/>
              <a:t>? Workflow?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5903670" y="1711824"/>
            <a:ext cx="292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can everyone always be very well informed about the status of projects and members?</a:t>
            </a:r>
          </a:p>
        </p:txBody>
      </p:sp>
    </p:spTree>
    <p:extLst>
      <p:ext uri="{BB962C8B-B14F-4D97-AF65-F5344CB8AC3E}">
        <p14:creationId xmlns:p14="http://schemas.microsoft.com/office/powerpoint/2010/main" val="6286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28907" y="636028"/>
            <a:ext cx="2678061" cy="681115"/>
          </a:xfrm>
        </p:spPr>
        <p:txBody>
          <a:bodyPr/>
          <a:lstStyle/>
          <a:p>
            <a:r>
              <a:rPr lang="de-DE" dirty="0" smtClean="0"/>
              <a:t>Solution</a:t>
            </a:r>
            <a:r>
              <a:rPr lang="en-US" dirty="0" smtClean="0"/>
              <a:t>…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https://kinsta.com/knowledgebase/what-is-github/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GitHub</a:t>
            </a:r>
            <a:r>
              <a:rPr lang="de-DE" b="1" dirty="0"/>
              <a:t>?</a:t>
            </a:r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lets you and others work together on projects from anywhere.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015719" y="2053774"/>
            <a:ext cx="7283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GitHub is a website and </a:t>
            </a:r>
            <a:r>
              <a:rPr lang="en-US" dirty="0" smtClean="0"/>
              <a:t>cloud-based service: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Store,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track </a:t>
            </a:r>
            <a:r>
              <a:rPr lang="en-US" dirty="0"/>
              <a:t>and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changes of your project documents. 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015718" y="4143831"/>
            <a:ext cx="6943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understand exactly what GitHub is, you need to know two connected principles: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https://en.wikipedia.org/wiki/Version_control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Version Control?</a:t>
            </a:r>
          </a:p>
        </p:txBody>
      </p:sp>
      <p:sp>
        <p:nvSpPr>
          <p:cNvPr id="7" name="Rechteck 6"/>
          <p:cNvSpPr/>
          <p:nvPr/>
        </p:nvSpPr>
        <p:spPr>
          <a:xfrm>
            <a:off x="2480256" y="3176414"/>
            <a:ext cx="48684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 err="1" smtClean="0"/>
              <a:t>Collaboration</a:t>
            </a:r>
            <a:r>
              <a:rPr lang="de-DE" sz="3600" dirty="0" smtClean="0"/>
              <a:t> </a:t>
            </a:r>
            <a:r>
              <a:rPr lang="de-DE" sz="3600" dirty="0" err="1" smtClean="0"/>
              <a:t>with</a:t>
            </a:r>
            <a:r>
              <a:rPr lang="de-DE" sz="3600" dirty="0"/>
              <a:t> </a:t>
            </a:r>
            <a:r>
              <a:rPr lang="en-US" sz="3600" b="1" dirty="0" smtClean="0"/>
              <a:t>repositories</a:t>
            </a:r>
            <a:r>
              <a:rPr lang="en-US" sz="3600" dirty="0" smtClean="0"/>
              <a:t> and </a:t>
            </a:r>
            <a:r>
              <a:rPr lang="de-DE" sz="3600" dirty="0" err="1"/>
              <a:t>handful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 smtClean="0"/>
              <a:t>commands</a:t>
            </a:r>
            <a:r>
              <a:rPr lang="de-DE" sz="3600" dirty="0" smtClean="0"/>
              <a:t>!</a:t>
            </a:r>
            <a:endParaRPr lang="de-DE" sz="3600" dirty="0"/>
          </a:p>
          <a:p>
            <a:endParaRPr lang="de-DE" sz="3600" dirty="0"/>
          </a:p>
          <a:p>
            <a:endParaRPr lang="de-DE" sz="3600" dirty="0"/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Also </a:t>
            </a:r>
            <a:r>
              <a:rPr lang="en-US" dirty="0"/>
              <a:t>known as </a:t>
            </a:r>
            <a:r>
              <a:rPr lang="en-US" b="1" dirty="0"/>
              <a:t>revision control</a:t>
            </a:r>
            <a:r>
              <a:rPr lang="en-US" dirty="0"/>
              <a:t> or </a:t>
            </a:r>
            <a:r>
              <a:rPr lang="en-US" b="1" dirty="0"/>
              <a:t>source control</a:t>
            </a:r>
            <a:r>
              <a:rPr lang="en-US" dirty="0" smtClean="0"/>
              <a:t>, </a:t>
            </a:r>
            <a:r>
              <a:rPr lang="en-US" dirty="0"/>
              <a:t>is the management of changes to documents, computer programs, large web sites, and other collections of </a:t>
            </a:r>
            <a:r>
              <a:rPr lang="en-US" dirty="0" smtClean="0"/>
              <a:t>information (Wikipedia.org).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286232" y="3200221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/>
              <a:t>pull</a:t>
            </a:r>
            <a:endParaRPr lang="de-DE" i="1" dirty="0"/>
          </a:p>
        </p:txBody>
      </p:sp>
      <p:sp>
        <p:nvSpPr>
          <p:cNvPr id="2" name="Rechteck 1"/>
          <p:cNvSpPr/>
          <p:nvPr/>
        </p:nvSpPr>
        <p:spPr>
          <a:xfrm>
            <a:off x="1287523" y="309548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init</a:t>
            </a:r>
            <a:endParaRPr lang="de-DE" i="1" dirty="0"/>
          </a:p>
        </p:txBody>
      </p:sp>
      <p:sp>
        <p:nvSpPr>
          <p:cNvPr id="3" name="Rechteck 2"/>
          <p:cNvSpPr/>
          <p:nvPr/>
        </p:nvSpPr>
        <p:spPr>
          <a:xfrm>
            <a:off x="4290612" y="571540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push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142457" y="241455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commit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183681" y="5088344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/>
              <a:t>b</a:t>
            </a:r>
            <a:r>
              <a:rPr lang="de-DE" i="1" dirty="0" err="1" smtClean="0"/>
              <a:t>ranche</a:t>
            </a:r>
            <a:endParaRPr lang="de-DE" i="1" dirty="0"/>
          </a:p>
        </p:txBody>
      </p:sp>
      <p:sp>
        <p:nvSpPr>
          <p:cNvPr id="13" name="Rechteck 12"/>
          <p:cNvSpPr/>
          <p:nvPr/>
        </p:nvSpPr>
        <p:spPr>
          <a:xfrm>
            <a:off x="7248219" y="5334786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merge</a:t>
            </a:r>
            <a:endParaRPr lang="de-DE" i="1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" y="2414550"/>
            <a:ext cx="78962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20028" y="176709"/>
            <a:ext cx="5034364" cy="625320"/>
          </a:xfrm>
        </p:spPr>
        <p:txBody>
          <a:bodyPr/>
          <a:lstStyle/>
          <a:p>
            <a:r>
              <a:rPr lang="en-US" sz="3200" dirty="0"/>
              <a:t>R</a:t>
            </a:r>
            <a:r>
              <a:rPr lang="en-US" sz="3200" dirty="0" smtClean="0"/>
              <a:t>epositories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541277" y="6581001"/>
            <a:ext cx="8138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https://prewajdena.cf/wireless/351contrile-de-version-avec-tilichargement-github.html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67" y="1427349"/>
            <a:ext cx="4405624" cy="326576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796049" y="617363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Colloquially</a:t>
            </a:r>
            <a:r>
              <a:rPr lang="de-DE" dirty="0" smtClean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"</a:t>
            </a:r>
            <a:r>
              <a:rPr lang="de-DE" dirty="0" err="1"/>
              <a:t>repo</a:t>
            </a:r>
            <a:r>
              <a:rPr lang="de-DE" dirty="0"/>
              <a:t>"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short</a:t>
            </a:r>
            <a:r>
              <a:rPr lang="de-DE" dirty="0"/>
              <a:t>.</a:t>
            </a:r>
          </a:p>
        </p:txBody>
      </p:sp>
      <p:sp>
        <p:nvSpPr>
          <p:cNvPr id="8" name="Rechteck 7"/>
          <p:cNvSpPr/>
          <p:nvPr/>
        </p:nvSpPr>
        <p:spPr>
          <a:xfrm>
            <a:off x="5451566" y="1590309"/>
            <a:ext cx="35008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 is a "directory or memory" with additional properties.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Alice, David, Bob </a:t>
            </a:r>
            <a:r>
              <a:rPr lang="en-US" dirty="0"/>
              <a:t>and Clair can create a </a:t>
            </a:r>
            <a:r>
              <a:rPr lang="en-US" b="1" dirty="0"/>
              <a:t>clone</a:t>
            </a:r>
            <a:r>
              <a:rPr lang="en-US" dirty="0"/>
              <a:t> repo from the original to the local </a:t>
            </a:r>
            <a:r>
              <a:rPr lang="en-US" dirty="0" smtClean="0"/>
              <a:t>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</a:t>
            </a:r>
            <a:r>
              <a:rPr lang="en-US" dirty="0"/>
              <a:t>can continue the development locally. </a:t>
            </a:r>
            <a:r>
              <a:rPr lang="en-US" dirty="0" smtClean="0"/>
              <a:t>Time parallel!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meantime, if something changes in the origin (also among </a:t>
            </a:r>
            <a:r>
              <a:rPr lang="en-US" dirty="0" err="1" smtClean="0"/>
              <a:t>subteams</a:t>
            </a:r>
            <a:r>
              <a:rPr lang="en-US" dirty="0" smtClean="0"/>
              <a:t>). </a:t>
            </a:r>
            <a:r>
              <a:rPr lang="en-US" dirty="0"/>
              <a:t>Then it can be fetched via </a:t>
            </a:r>
            <a:r>
              <a:rPr lang="en-US" dirty="0" smtClean="0"/>
              <a:t>"pull".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88274"/>
            <a:ext cx="7785720" cy="1019743"/>
          </a:xfrm>
        </p:spPr>
        <p:txBody>
          <a:bodyPr/>
          <a:lstStyle/>
          <a:p>
            <a:r>
              <a:rPr lang="en-US" sz="3200" dirty="0"/>
              <a:t>What is particularly important in </a:t>
            </a:r>
            <a:r>
              <a:rPr lang="en-US" sz="3200" dirty="0" err="1"/>
              <a:t>digitisation</a:t>
            </a:r>
            <a:r>
              <a:rPr lang="en-US" sz="3200" dirty="0" smtClean="0"/>
              <a:t>?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073479"/>
            <a:ext cx="8228880" cy="4300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of the data are bits and </a:t>
            </a:r>
            <a:r>
              <a:rPr lang="en-US" sz="2800" dirty="0" smtClean="0"/>
              <a:t>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Data </a:t>
            </a:r>
            <a:r>
              <a:rPr lang="de-DE" sz="2800" dirty="0" err="1"/>
              <a:t>exchange</a:t>
            </a:r>
            <a:r>
              <a:rPr lang="de-DE" sz="2800" dirty="0"/>
              <a:t> via a fast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</a:t>
            </a:r>
            <a:r>
              <a:rPr lang="de-DE" sz="2800" dirty="0" smtClean="0"/>
              <a:t>Internet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local</a:t>
            </a:r>
            <a:r>
              <a:rPr lang="de-DE" sz="2800" dirty="0" smtClean="0"/>
              <a:t>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and servers are required to process the </a:t>
            </a:r>
            <a:r>
              <a:rPr lang="en-US" sz="2800" dirty="0" smtClean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Input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output</a:t>
            </a:r>
            <a:r>
              <a:rPr lang="de-DE" sz="2800" dirty="0"/>
              <a:t> </a:t>
            </a:r>
            <a:r>
              <a:rPr lang="de-DE" sz="2800" dirty="0" smtClean="0"/>
              <a:t>medium </a:t>
            </a:r>
            <a:r>
              <a:rPr lang="de-DE" sz="2800" dirty="0" err="1" smtClean="0"/>
              <a:t>are</a:t>
            </a:r>
            <a:r>
              <a:rPr lang="de-DE" sz="2800" dirty="0"/>
              <a:t> </a:t>
            </a:r>
            <a:r>
              <a:rPr lang="de-DE" sz="2800" dirty="0" err="1" smtClean="0"/>
              <a:t>smartphones</a:t>
            </a:r>
            <a:r>
              <a:rPr lang="de-DE" sz="2800" dirty="0"/>
              <a:t>, intelligent </a:t>
            </a:r>
            <a:r>
              <a:rPr lang="de-DE" sz="2800" dirty="0" err="1"/>
              <a:t>refrigerators</a:t>
            </a:r>
            <a:r>
              <a:rPr lang="de-DE" sz="2800" dirty="0"/>
              <a:t>, </a:t>
            </a:r>
            <a:r>
              <a:rPr lang="de-DE" sz="2800" dirty="0" err="1"/>
              <a:t>autonomous</a:t>
            </a:r>
            <a:r>
              <a:rPr lang="de-DE" sz="2800" dirty="0"/>
              <a:t> </a:t>
            </a:r>
            <a:r>
              <a:rPr lang="de-DE" sz="2800" dirty="0" err="1"/>
              <a:t>cars</a:t>
            </a:r>
            <a:r>
              <a:rPr lang="de-DE" sz="2800" dirty="0"/>
              <a:t>, smart </a:t>
            </a:r>
            <a:r>
              <a:rPr lang="de-DE" sz="2800" dirty="0" err="1"/>
              <a:t>robots</a:t>
            </a:r>
            <a:r>
              <a:rPr lang="de-DE" sz="28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0" y="2143125"/>
            <a:ext cx="3933825" cy="40005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89166" y="1102864"/>
            <a:ext cx="6975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Repo is a "directory or memory" with additional </a:t>
            </a:r>
            <a:r>
              <a:rPr lang="en-US" dirty="0" smtClean="0"/>
              <a:t>properties</a:t>
            </a:r>
            <a:r>
              <a:rPr lang="en-US" dirty="0" smtClean="0"/>
              <a:t>? You can do many things…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085806" y="1576828"/>
            <a:ext cx="3474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Let's </a:t>
            </a:r>
            <a:r>
              <a:rPr lang="en-US" dirty="0" smtClean="0"/>
              <a:t>cook with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788489" y="2029913"/>
            <a:ext cx="40507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Init</a:t>
            </a:r>
            <a:r>
              <a:rPr lang="de-DE" dirty="0" smtClean="0"/>
              <a:t> </a:t>
            </a:r>
            <a:r>
              <a:rPr lang="de-DE" dirty="0"/>
              <a:t>„</a:t>
            </a:r>
            <a:r>
              <a:rPr lang="de-DE" dirty="0" err="1" smtClean="0"/>
              <a:t>RepoTable</a:t>
            </a:r>
            <a:r>
              <a:rPr lang="de-DE" dirty="0" smtClean="0"/>
              <a:t> </a:t>
            </a:r>
            <a:r>
              <a:rPr lang="de-DE" dirty="0"/>
              <a:t>“ 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</a:t>
            </a:r>
            <a:r>
              <a:rPr lang="de-DE" dirty="0"/>
              <a:t>Create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 smtClean="0"/>
              <a:t>table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„</a:t>
            </a:r>
            <a:r>
              <a:rPr lang="de-DE" dirty="0" err="1" smtClean="0"/>
              <a:t>RepoTable</a:t>
            </a:r>
            <a:r>
              <a:rPr lang="de-DE" dirty="0" smtClean="0"/>
              <a:t>“ milk, </a:t>
            </a:r>
            <a:r>
              <a:rPr lang="de-DE" dirty="0" err="1" smtClean="0"/>
              <a:t>eggs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oup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Your </a:t>
            </a:r>
            <a:r>
              <a:rPr lang="en-US" dirty="0"/>
              <a:t>partner wants to help </a:t>
            </a:r>
            <a:r>
              <a:rPr lang="en-US" dirty="0" smtClean="0"/>
              <a:t>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order rice for the meal, but you don't want to be </a:t>
            </a:r>
            <a:r>
              <a:rPr lang="en-US" dirty="0" smtClean="0"/>
              <a:t>disturbed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Branch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 smtClean="0"/>
              <a:t>” revision r4 to r5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Clone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/>
              <a:t>”: </a:t>
            </a:r>
            <a:r>
              <a:rPr lang="en-US" dirty="0" smtClean="0"/>
              <a:t>Now </a:t>
            </a:r>
            <a:r>
              <a:rPr lang="en-US" dirty="0"/>
              <a:t>the branch can be copied or cloned on local development </a:t>
            </a:r>
            <a:r>
              <a:rPr lang="en-US" dirty="0" smtClean="0"/>
              <a:t>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Add</a:t>
            </a:r>
            <a:r>
              <a:rPr lang="en-US" dirty="0" smtClean="0"/>
              <a:t> to </a:t>
            </a:r>
            <a:r>
              <a:rPr lang="en-US" dirty="0"/>
              <a:t>“</a:t>
            </a:r>
            <a:r>
              <a:rPr lang="en-US" dirty="0" err="1"/>
              <a:t>RiceBranch</a:t>
            </a:r>
            <a:r>
              <a:rPr lang="en-US" dirty="0" smtClean="0"/>
              <a:t>” rice (r6)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„I </a:t>
            </a:r>
            <a:r>
              <a:rPr lang="de-DE" dirty="0" err="1" smtClean="0"/>
              <a:t>cooked</a:t>
            </a:r>
            <a:r>
              <a:rPr lang="de-DE" dirty="0" smtClean="0"/>
              <a:t> </a:t>
            </a:r>
            <a:r>
              <a:rPr lang="de-DE" dirty="0" err="1" smtClean="0"/>
              <a:t>rice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(r7) „</a:t>
            </a:r>
            <a:r>
              <a:rPr lang="de-DE" dirty="0" err="1" smtClean="0"/>
              <a:t>RepoTable</a:t>
            </a:r>
            <a:r>
              <a:rPr lang="de-DE" dirty="0" smtClean="0"/>
              <a:t>“ (-&gt;r8)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meal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94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214846" y="867732"/>
            <a:ext cx="759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ofline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Origin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erver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12" y="2521131"/>
            <a:ext cx="3758886" cy="157189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936669" y="437644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https://git-scm.com/downloads</a:t>
            </a:r>
          </a:p>
        </p:txBody>
      </p:sp>
      <p:sp>
        <p:nvSpPr>
          <p:cNvPr id="9" name="Rechteck 8"/>
          <p:cNvSpPr/>
          <p:nvPr/>
        </p:nvSpPr>
        <p:spPr>
          <a:xfrm>
            <a:off x="2744309" y="4717703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https://git-scm.com/docs/gittutorial</a:t>
            </a:r>
          </a:p>
        </p:txBody>
      </p:sp>
      <p:sp>
        <p:nvSpPr>
          <p:cNvPr id="10" name="Rechteck 9"/>
          <p:cNvSpPr/>
          <p:nvPr/>
        </p:nvSpPr>
        <p:spPr>
          <a:xfrm>
            <a:off x="1214846" y="5739786"/>
            <a:ext cx="697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workshop</a:t>
            </a:r>
            <a:r>
              <a:rPr lang="de-DE" dirty="0"/>
              <a:t> via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 smtClean="0"/>
              <a:t>. </a:t>
            </a:r>
            <a:r>
              <a:rPr lang="en-US" dirty="0"/>
              <a:t>More in the third block: Practical </a:t>
            </a:r>
            <a:r>
              <a:rPr lang="en-US" dirty="0" smtClean="0"/>
              <a:t>Introduction…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02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2352042"/>
            <a:ext cx="8551818" cy="352987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345735" y="1494750"/>
            <a:ext cx="6040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example: The creation of this </a:t>
            </a:r>
            <a:r>
              <a:rPr lang="en-US" dirty="0" smtClean="0"/>
              <a:t>presentation.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82267" y="2422911"/>
            <a:ext cx="73036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by analog and digital signals?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322859"/>
            <a:ext cx="82049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here by server and client and how can communication via the Internet be made easy?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82267" y="5134152"/>
            <a:ext cx="77396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What </a:t>
            </a:r>
            <a:r>
              <a:rPr lang="en-US" sz="2800" dirty="0">
                <a:solidFill>
                  <a:srgbClr val="FF0000"/>
                </a:solidFill>
              </a:rPr>
              <a:t>can we do together to </a:t>
            </a:r>
            <a:r>
              <a:rPr lang="en-US" sz="2800" dirty="0" smtClean="0">
                <a:solidFill>
                  <a:srgbClr val="FF0000"/>
                </a:solidFill>
              </a:rPr>
              <a:t>establish </a:t>
            </a:r>
            <a:r>
              <a:rPr lang="en-US" sz="2800" dirty="0">
                <a:solidFill>
                  <a:srgbClr val="FF0000"/>
                </a:solidFill>
              </a:rPr>
              <a:t>an active 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cooperation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9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79"/>
            <a:ext cx="7785720" cy="824777"/>
          </a:xfrm>
        </p:spPr>
        <p:txBody>
          <a:bodyPr/>
          <a:lstStyle/>
          <a:p>
            <a:r>
              <a:rPr lang="de-DE" sz="2400" dirty="0" smtClean="0"/>
              <a:t>Brainstorming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en-US" sz="2400" dirty="0"/>
              <a:t>Requirement </a:t>
            </a:r>
            <a:r>
              <a:rPr lang="en-US" sz="2400" dirty="0" smtClean="0"/>
              <a:t>Analysis </a:t>
            </a:r>
            <a:r>
              <a:rPr lang="en-US" sz="2400" dirty="0"/>
              <a:t>for </a:t>
            </a:r>
            <a:r>
              <a:rPr lang="en-US" sz="2400" dirty="0" smtClean="0"/>
              <a:t>Remote Controlled Test Benches between HS and UMP (15 min)</a:t>
            </a:r>
            <a:endParaRPr lang="de-DE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1996405"/>
            <a:ext cx="8228880" cy="4029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1. </a:t>
            </a:r>
            <a:r>
              <a:rPr lang="de-DE" b="1" dirty="0" err="1" smtClean="0"/>
              <a:t>Step</a:t>
            </a:r>
            <a:r>
              <a:rPr lang="de-DE" b="1" dirty="0" smtClean="0"/>
              <a:t> </a:t>
            </a:r>
          </a:p>
          <a:p>
            <a:pPr marL="0" indent="0">
              <a:buNone/>
            </a:pPr>
            <a:r>
              <a:rPr lang="de-DE" sz="2400" b="1" dirty="0" err="1" smtClean="0"/>
              <a:t>Brainstroming</a:t>
            </a:r>
            <a:r>
              <a:rPr lang="de-DE" sz="2400" dirty="0" smtClean="0"/>
              <a:t>: </a:t>
            </a:r>
            <a:r>
              <a:rPr lang="en-US" sz="2400" dirty="0"/>
              <a:t>With regard to the technical possibilities in HS and UMP - &gt; </a:t>
            </a:r>
            <a:r>
              <a:rPr lang="en-US" sz="2400" dirty="0" smtClean="0"/>
              <a:t>Ideas </a:t>
            </a:r>
            <a:r>
              <a:rPr lang="en-US" sz="2400" dirty="0"/>
              <a:t>for test </a:t>
            </a:r>
            <a:r>
              <a:rPr lang="en-US" sz="2400" dirty="0" smtClean="0"/>
              <a:t>benches / systems </a:t>
            </a:r>
            <a:r>
              <a:rPr lang="en-US" sz="2400" dirty="0"/>
              <a:t>and their </a:t>
            </a:r>
            <a:r>
              <a:rPr lang="en-US" sz="2400" dirty="0" smtClean="0"/>
              <a:t>implementation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b="1" dirty="0" smtClean="0"/>
              <a:t>2. Step</a:t>
            </a:r>
          </a:p>
          <a:p>
            <a:pPr marL="0" indent="0">
              <a:buNone/>
            </a:pPr>
            <a:r>
              <a:rPr lang="en-US" sz="2400" dirty="0" smtClean="0"/>
              <a:t>Concrete </a:t>
            </a:r>
            <a:r>
              <a:rPr lang="en-US" sz="2400" b="1" dirty="0"/>
              <a:t>requirement analysis </a:t>
            </a:r>
            <a:r>
              <a:rPr lang="en-US" sz="2400" dirty="0"/>
              <a:t>for the system ideas: measured variables, measurement technology, controlling, time management</a:t>
            </a:r>
            <a:endParaRPr lang="de-DE" sz="2400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78060" y="6052813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Moderator summarizes all ideas on the </a:t>
            </a:r>
            <a:r>
              <a:rPr lang="en-US" dirty="0" smtClean="0"/>
              <a:t>board.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36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36469" y="1058151"/>
            <a:ext cx="7418983" cy="351826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Digitisation</a:t>
            </a:r>
            <a:r>
              <a:rPr lang="en-US" sz="3200" dirty="0"/>
              <a:t> is bringing with it so many major changes that it is seen as the new industrial revolution.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Industry </a:t>
            </a:r>
            <a:r>
              <a:rPr lang="en-US" sz="3200" dirty="0"/>
              <a:t>4.0 is commonly referred to as the fourth industrial </a:t>
            </a:r>
            <a:r>
              <a:rPr lang="en-US" sz="3200" dirty="0" smtClean="0"/>
              <a:t>revolution.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dirty="0"/>
              <a:t>These revolutions and evolutions </a:t>
            </a:r>
            <a:r>
              <a:rPr lang="en-US" sz="2800" dirty="0" smtClean="0"/>
              <a:t>include:</a:t>
            </a:r>
          </a:p>
        </p:txBody>
      </p:sp>
      <p:sp>
        <p:nvSpPr>
          <p:cNvPr id="4" name="Rechteck 3"/>
          <p:cNvSpPr/>
          <p:nvPr/>
        </p:nvSpPr>
        <p:spPr>
          <a:xfrm>
            <a:off x="3983452" y="4792452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3D-Printer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AI </a:t>
            </a:r>
            <a:r>
              <a:rPr lang="de-DE" sz="1600" dirty="0"/>
              <a:t>(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Intelligence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Blockchain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Crypto</a:t>
            </a:r>
            <a:r>
              <a:rPr lang="de-DE" sz="1600" dirty="0" smtClean="0"/>
              <a:t> </a:t>
            </a:r>
            <a:r>
              <a:rPr lang="de-DE" sz="1600" dirty="0" err="1" smtClean="0"/>
              <a:t>Currencies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Fintech</a:t>
            </a:r>
            <a:r>
              <a:rPr lang="de-DE" sz="1600" dirty="0" smtClean="0"/>
              <a:t> (Financial Technology)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Virtual Reality</a:t>
            </a:r>
          </a:p>
        </p:txBody>
      </p:sp>
      <p:sp>
        <p:nvSpPr>
          <p:cNvPr id="5" name="Rechteck 4"/>
          <p:cNvSpPr/>
          <p:nvPr/>
        </p:nvSpPr>
        <p:spPr>
          <a:xfrm>
            <a:off x="561703" y="479878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IoT</a:t>
            </a:r>
            <a:r>
              <a:rPr lang="de-DE" sz="1600" dirty="0"/>
              <a:t> (Internet </a:t>
            </a:r>
            <a:r>
              <a:rPr lang="de-DE" sz="1600" dirty="0" err="1"/>
              <a:t>of</a:t>
            </a:r>
            <a:r>
              <a:rPr lang="de-DE" sz="1600" dirty="0"/>
              <a:t>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Connected</a:t>
            </a:r>
            <a:r>
              <a:rPr lang="de-DE" sz="1600" dirty="0"/>
              <a:t>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Predictive</a:t>
            </a:r>
            <a:r>
              <a:rPr lang="de-DE" sz="1600" dirty="0"/>
              <a:t> </a:t>
            </a:r>
            <a:r>
              <a:rPr lang="de-DE" sz="1600" dirty="0" smtClean="0"/>
              <a:t>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Smart </a:t>
            </a:r>
            <a:r>
              <a:rPr lang="de-DE" sz="1600" dirty="0" err="1" smtClean="0"/>
              <a:t>Energ</a:t>
            </a:r>
            <a:r>
              <a:rPr lang="de-DE" sz="1600" dirty="0" err="1"/>
              <a:t>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393372"/>
            <a:ext cx="7785720" cy="1176497"/>
          </a:xfrm>
        </p:spPr>
        <p:txBody>
          <a:bodyPr/>
          <a:lstStyle/>
          <a:p>
            <a:r>
              <a:rPr lang="en-US" sz="3200" dirty="0"/>
              <a:t>Conversion of the real information into digital? How?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" y="2788718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8" y="57880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[2]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52457" y="5059680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82" y="1117234"/>
            <a:ext cx="7785720" cy="1077326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en-US" sz="3200" dirty="0"/>
              <a:t>C</a:t>
            </a:r>
            <a:r>
              <a:rPr lang="en-US" sz="3200" dirty="0" smtClean="0"/>
              <a:t>yber-physical Systems </a:t>
            </a:r>
            <a:r>
              <a:rPr lang="en-US" sz="3200" dirty="0"/>
              <a:t>(CPS</a:t>
            </a:r>
            <a:r>
              <a:rPr lang="en-US" sz="3200" dirty="0" smtClean="0"/>
              <a:t>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4582" y="2255520"/>
            <a:ext cx="8228880" cy="24111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"... linking of real (physical) objects and processes with information processing (virtual) objects and processes via open, partly global and always interconnected information networks"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VDI </a:t>
            </a:r>
            <a:r>
              <a:rPr lang="en-US" sz="2400" dirty="0"/>
              <a:t>(Association of German Engineers)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0412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2656</Words>
  <Application>Microsoft Office PowerPoint</Application>
  <PresentationFormat>Bildschirmpräsentation (4:3)</PresentationFormat>
  <Paragraphs>490</Paragraphs>
  <Slides>66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66</vt:i4>
      </vt:variant>
    </vt:vector>
  </HeadingPairs>
  <TitlesOfParts>
    <vt:vector size="77" baseType="lpstr">
      <vt:lpstr>Arial</vt:lpstr>
      <vt:lpstr>Arial (Textkörper)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Digitalisation</vt:lpstr>
      <vt:lpstr>Examples of established digitisation or digital services today:</vt:lpstr>
      <vt:lpstr>What is particularly important in digitisation?</vt:lpstr>
      <vt:lpstr>PowerPoint-Präsentation</vt:lpstr>
      <vt:lpstr>Conversion of the real information into digital? How?</vt:lpstr>
      <vt:lpstr>Definition of Cyber-physical Systems (CPS)</vt:lpstr>
      <vt:lpstr>PowerPoint-Präsentation</vt:lpstr>
      <vt:lpstr>What is meant by IoT? Relationship between IoT and CPS?</vt:lpstr>
      <vt:lpstr>What is particularly important in cyber-physical systems (CPS)?</vt:lpstr>
      <vt:lpstr>The basis for fascinating perspectives of technical systems [3].  Functionalities that have so far only been fulfilled by biological systems: </vt:lpstr>
      <vt:lpstr>PowerPoint-Präsentation</vt:lpstr>
      <vt:lpstr>What is the technical basis of the CPSs?</vt:lpstr>
      <vt:lpstr>Definition of Embedded Systems (ES)</vt:lpstr>
      <vt:lpstr>Examples of Applications of ESs:</vt:lpstr>
      <vt:lpstr>Main Features of Embedded Computer Systems</vt:lpstr>
      <vt:lpstr>Internet and Cyber Security</vt:lpstr>
      <vt:lpstr>The most important protection goals: </vt:lpstr>
      <vt:lpstr>Failsafe und security technical systems. How?</vt:lpstr>
      <vt:lpstr>The Internet is a public space! Don't forget. What does this mean for a fail-safe and secure connection over the Internet?</vt:lpstr>
      <vt:lpstr>How can we establish a fail-safe communication and secure connection?</vt:lpstr>
      <vt:lpstr>PowerPoint-Präsentation</vt:lpstr>
      <vt:lpstr>Lunch Break!  See you soon…</vt:lpstr>
      <vt:lpstr>Cyber-physical Test Benches Remotely Controlled via Internet </vt:lpstr>
      <vt:lpstr>PowerPoint-Präsentation</vt:lpstr>
      <vt:lpstr>Current Projects (HS)</vt:lpstr>
      <vt:lpstr>Environmental Chamber Bruchsal</vt:lpstr>
      <vt:lpstr>Guidelines for „Environmental Chamber“ Project </vt:lpstr>
      <vt:lpstr>PowerPoint-Präsentation</vt:lpstr>
      <vt:lpstr>Guidelines for „Remote Control Chain Saw“ Project</vt:lpstr>
      <vt:lpstr>PowerPoint-Präsentation</vt:lpstr>
      <vt:lpstr>Guidelines for „CHP Efficiency“ Project</vt:lpstr>
      <vt:lpstr>PowerPoint-Präsentation</vt:lpstr>
      <vt:lpstr>A higher goal is the networking of all cyber physical objects, which allows a collective management.</vt:lpstr>
      <vt:lpstr>PowerPoint-Präsentation</vt:lpstr>
      <vt:lpstr>Guidelines for „CPS-Energy System“</vt:lpstr>
      <vt:lpstr>Sensors, Actuators and Interfaces</vt:lpstr>
      <vt:lpstr>PowerPoint-Präsentation</vt:lpstr>
      <vt:lpstr>How do I get physical or chemical quantities on my computer?</vt:lpstr>
      <vt:lpstr>Sensorsystem</vt:lpstr>
      <vt:lpstr>Actuatorsystem</vt:lpstr>
      <vt:lpstr>The computer understands only (digital) 0 or 1!</vt:lpstr>
      <vt:lpstr>PowerPoint-Präsentation</vt:lpstr>
      <vt:lpstr>PowerPoint-Präsentation</vt:lpstr>
      <vt:lpstr>Send the Cat-data to Germany now!</vt:lpstr>
      <vt:lpstr>Internet? Any computer can connect to any other computer.</vt:lpstr>
      <vt:lpstr>PowerPoint-Präsentation</vt:lpstr>
      <vt:lpstr>Internet Protocol</vt:lpstr>
      <vt:lpstr>“Imagine, TCP is the data. IP is the Internet location GPS.”</vt:lpstr>
      <vt:lpstr>PowerPoint-Präsentation</vt:lpstr>
      <vt:lpstr>PowerPoint-Präsentation</vt:lpstr>
      <vt:lpstr>More in the third block: Practical Introduction</vt:lpstr>
      <vt:lpstr>PowerPoint-Präsentation</vt:lpstr>
      <vt:lpstr>Solution…</vt:lpstr>
      <vt:lpstr>PowerPoint-Präsentation</vt:lpstr>
      <vt:lpstr>PowerPoint-Präsentation</vt:lpstr>
      <vt:lpstr>Repositories</vt:lpstr>
      <vt:lpstr>PowerPoint-Präsentation</vt:lpstr>
      <vt:lpstr>PowerPoint-Präsentation</vt:lpstr>
      <vt:lpstr>PowerPoint-Präsentation</vt:lpstr>
      <vt:lpstr>PowerPoint-Präsentation</vt:lpstr>
      <vt:lpstr>Brainstorming and Requirement Analysis for Remote Controlled Test Benches between HS and UMP (15 min)</vt:lpstr>
      <vt:lpstr>Software Publications</vt:lpstr>
      <vt:lpstr>PowerPoint-Präsentation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scfi0001</dc:creator>
  <dc:description/>
  <cp:lastModifiedBy>Ferhat</cp:lastModifiedBy>
  <cp:revision>2688</cp:revision>
  <cp:lastPrinted>2019-01-14T15:12:12Z</cp:lastPrinted>
  <dcterms:created xsi:type="dcterms:W3CDTF">2010-11-26T16:10:18Z</dcterms:created>
  <dcterms:modified xsi:type="dcterms:W3CDTF">2019-01-29T15:52:23Z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